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68" r:id="rId2"/>
    <p:sldId id="256" r:id="rId3"/>
    <p:sldId id="463" r:id="rId4"/>
    <p:sldId id="472" r:id="rId5"/>
    <p:sldId id="469" r:id="rId6"/>
    <p:sldId id="470" r:id="rId7"/>
    <p:sldId id="464" r:id="rId8"/>
    <p:sldId id="471" r:id="rId9"/>
    <p:sldId id="474" r:id="rId10"/>
    <p:sldId id="297" r:id="rId11"/>
    <p:sldId id="476" r:id="rId12"/>
    <p:sldId id="473" r:id="rId13"/>
    <p:sldId id="453" r:id="rId14"/>
    <p:sldId id="465" r:id="rId15"/>
    <p:sldId id="460" r:id="rId16"/>
    <p:sldId id="478" r:id="rId17"/>
    <p:sldId id="477" r:id="rId18"/>
    <p:sldId id="479" r:id="rId19"/>
    <p:sldId id="466" r:id="rId20"/>
    <p:sldId id="480" r:id="rId21"/>
    <p:sldId id="259" r:id="rId22"/>
    <p:sldId id="462" r:id="rId23"/>
    <p:sldId id="481" r:id="rId24"/>
    <p:sldId id="458" r:id="rId25"/>
    <p:sldId id="482" r:id="rId26"/>
    <p:sldId id="485" r:id="rId27"/>
    <p:sldId id="484" r:id="rId28"/>
    <p:sldId id="278" r:id="rId29"/>
    <p:sldId id="285" r:id="rId30"/>
    <p:sldId id="266" r:id="rId31"/>
    <p:sldId id="459" r:id="rId32"/>
    <p:sldId id="483" r:id="rId33"/>
    <p:sldId id="461" r:id="rId34"/>
    <p:sldId id="280" r:id="rId35"/>
    <p:sldId id="487" r:id="rId36"/>
    <p:sldId id="283" r:id="rId37"/>
    <p:sldId id="486" r:id="rId38"/>
    <p:sldId id="303" r:id="rId39"/>
    <p:sldId id="282" r:id="rId40"/>
    <p:sldId id="272" r:id="rId41"/>
    <p:sldId id="289" r:id="rId42"/>
    <p:sldId id="273" r:id="rId43"/>
    <p:sldId id="261" r:id="rId44"/>
    <p:sldId id="269" r:id="rId45"/>
    <p:sldId id="260" r:id="rId46"/>
    <p:sldId id="295" r:id="rId47"/>
    <p:sldId id="271" r:id="rId48"/>
    <p:sldId id="301" r:id="rId49"/>
    <p:sldId id="270" r:id="rId50"/>
    <p:sldId id="288" r:id="rId51"/>
    <p:sldId id="274" r:id="rId52"/>
    <p:sldId id="275" r:id="rId53"/>
    <p:sldId id="277" r:id="rId54"/>
    <p:sldId id="292" r:id="rId55"/>
    <p:sldId id="293" r:id="rId56"/>
    <p:sldId id="296" r:id="rId57"/>
    <p:sldId id="450" r:id="rId58"/>
    <p:sldId id="451" r:id="rId59"/>
    <p:sldId id="457" r:id="rId60"/>
    <p:sldId id="304" r:id="rId61"/>
    <p:sldId id="456" r:id="rId62"/>
    <p:sldId id="302" r:id="rId63"/>
    <p:sldId id="46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FB83C1-EB33-5A40-AE0F-4A0D9F5ECF92}">
          <p14:sldIdLst>
            <p14:sldId id="268"/>
            <p14:sldId id="256"/>
          </p14:sldIdLst>
        </p14:section>
        <p14:section name="wtf is a psg" id="{F0B2234D-A57C-8B4F-A8D1-7BCD123422CA}">
          <p14:sldIdLst>
            <p14:sldId id="463"/>
            <p14:sldId id="472"/>
            <p14:sldId id="469"/>
            <p14:sldId id="470"/>
            <p14:sldId id="464"/>
          </p14:sldIdLst>
        </p14:section>
        <p14:section name="Control of Ventilation and Related Issues" id="{5A6B7BA8-D5E0-9C46-9E6A-75DCF4EDC5D2}">
          <p14:sldIdLst>
            <p14:sldId id="471"/>
            <p14:sldId id="474"/>
            <p14:sldId id="297"/>
            <p14:sldId id="476"/>
            <p14:sldId id="473"/>
            <p14:sldId id="453"/>
            <p14:sldId id="465"/>
          </p14:sldIdLst>
        </p14:section>
        <p14:section name="OHS" id="{A6D75FAE-9AB0-F044-9876-623142F0CA14}">
          <p14:sldIdLst>
            <p14:sldId id="460"/>
            <p14:sldId id="478"/>
          </p14:sldIdLst>
        </p14:section>
        <p14:section name="Devices" id="{66233B04-01B4-3540-B1C3-F73C7660B3FD}">
          <p14:sldIdLst>
            <p14:sldId id="477"/>
            <p14:sldId id="479"/>
            <p14:sldId id="466"/>
            <p14:sldId id="480"/>
            <p14:sldId id="259"/>
            <p14:sldId id="462"/>
            <p14:sldId id="481"/>
          </p14:sldIdLst>
        </p14:section>
        <p14:section name="Who should we test for sleep apnea" id="{3A5EF702-DDB7-4348-9E38-E80128B94BCE}">
          <p14:sldIdLst>
            <p14:sldId id="458"/>
            <p14:sldId id="482"/>
            <p14:sldId id="485"/>
            <p14:sldId id="484"/>
            <p14:sldId id="278"/>
            <p14:sldId id="285"/>
            <p14:sldId id="266"/>
          </p14:sldIdLst>
        </p14:section>
        <p14:section name="Masks" id="{31E67E05-2DBC-3A4E-BF3B-0FEC9FF3539A}">
          <p14:sldIdLst>
            <p14:sldId id="459"/>
            <p14:sldId id="483"/>
            <p14:sldId id="461"/>
            <p14:sldId id="280"/>
            <p14:sldId id="487"/>
          </p14:sldIdLst>
        </p14:section>
        <p14:section name="MAD?" id="{F2BD107C-B213-AE44-8D87-FB2053D7ECE7}">
          <p14:sldIdLst>
            <p14:sldId id="283"/>
            <p14:sldId id="486"/>
            <p14:sldId id="303"/>
            <p14:sldId id="282"/>
            <p14:sldId id="272"/>
            <p14:sldId id="289"/>
            <p14:sldId id="273"/>
            <p14:sldId id="261"/>
            <p14:sldId id="269"/>
            <p14:sldId id="260"/>
            <p14:sldId id="295"/>
            <p14:sldId id="271"/>
            <p14:sldId id="301"/>
            <p14:sldId id="270"/>
            <p14:sldId id="288"/>
            <p14:sldId id="274"/>
            <p14:sldId id="275"/>
            <p14:sldId id="277"/>
            <p14:sldId id="292"/>
            <p14:sldId id="293"/>
            <p14:sldId id="296"/>
            <p14:sldId id="450"/>
            <p14:sldId id="451"/>
            <p14:sldId id="457"/>
            <p14:sldId id="304"/>
            <p14:sldId id="456"/>
            <p14:sldId id="302"/>
            <p14:sldId id="4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816"/>
  </p:normalViewPr>
  <p:slideViewPr>
    <p:cSldViewPr snapToGrid="0">
      <p:cViewPr varScale="1">
        <p:scale>
          <a:sx n="102" d="100"/>
          <a:sy n="102" d="100"/>
        </p:scale>
        <p:origin x="1496" y="184"/>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EE1E6-7D3F-CD4C-BD59-D03736407D8F}" type="datetimeFigureOut">
              <a:rPr lang="en-US" smtClean="0"/>
              <a:t>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E58E9-BDE0-A847-BB24-000D411EAE09}" type="slidenum">
              <a:rPr lang="en-US" smtClean="0"/>
              <a:t>‹#›</a:t>
            </a:fld>
            <a:endParaRPr lang="en-US"/>
          </a:p>
        </p:txBody>
      </p:sp>
    </p:spTree>
    <p:extLst>
      <p:ext uri="{BB962C8B-B14F-4D97-AF65-F5344CB8AC3E}">
        <p14:creationId xmlns:p14="http://schemas.microsoft.com/office/powerpoint/2010/main" val="54245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articles/10.3389/fmed.2023.1199685/full#ref92"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rontiersin.org/articles/10.3389/fmed.2023.1199685/full#ref9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ubmed/29273515"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ncbi.nlm.nih.gov/pubmed/29198305" TargetMode="External"/><Relationship Id="rId4" Type="http://schemas.openxmlformats.org/officeDocument/2006/relationships/hyperlink" Target="https://www.ncbi.nlm.nih.gov/pubmed/2744843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pubmed/29273515"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ncbi.nlm.nih.gov/pubmed/29198305" TargetMode="External"/><Relationship Id="rId4" Type="http://schemas.openxmlformats.org/officeDocument/2006/relationships/hyperlink" Target="https://www.ncbi.nlm.nih.gov/pubmed/2744843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ptodate.com/contents/oral-appliances-in-the-treatment-of-obstructive-sleep-apnea-in-adults/abstract/12"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uptodate.com/contents/oral-appliances-in-the-treatment-of-obstructive-sleep-apnea-in-adults/abstract/8,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hajournals.org/doi/full/10.1161/CIR.0000000000000988?rfr_dat=cr_pub++0pubmed&amp;url_ver=Z39.88-2003&amp;rfr_id=ori%3Arid%3Acrossref.org#R16"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rontiersin.org/articles/10.3389/fneur.2018.00896/full#B47"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rontiersin.org/articles/10.3389/fneur.2018.00896/full#B55"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nlinelibrary.wiley.com/doi/full/10.1002/alr.23079?casa_token=dhAPi6XTfPAAAAAA%3AziSV7MBZkUnyguOxVc2zNuWxexOaZE5OExdAE0DyCz8M4BJ0sRtLD1neWN3_wxayRDmHnqJwPof3rRs#alr23079-bib-0773" TargetMode="External"/><Relationship Id="rId7" Type="http://schemas.openxmlformats.org/officeDocument/2006/relationships/hyperlink" Target="https://onlinelibrary.wiley.com/doi/full/10.1002/alr.23079?casa_token=dhAPi6XTfPAAAAAA%3AziSV7MBZkUnyguOxVc2zNuWxexOaZE5OExdAE0DyCz8M4BJ0sRtLD1neWN3_wxayRDmHnqJwPof3rRs#alr23079-bib-0771"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onlinelibrary.wiley.com/doi/full/10.1002/alr.23079?casa_token=dhAPi6XTfPAAAAAA%3AziSV7MBZkUnyguOxVc2zNuWxexOaZE5OExdAE0DyCz8M4BJ0sRtLD1neWN3_wxayRDmHnqJwPof3rRs#alr23079-bib-0777" TargetMode="External"/><Relationship Id="rId5" Type="http://schemas.openxmlformats.org/officeDocument/2006/relationships/hyperlink" Target="https://onlinelibrary.wiley.com/doi/full/10.1002/alr.23079?casa_token=dhAPi6XTfPAAAAAA%3AziSV7MBZkUnyguOxVc2zNuWxexOaZE5OExdAE0DyCz8M4BJ0sRtLD1neWN3_wxayRDmHnqJwPof3rRs#alr23079-bib-0772" TargetMode="External"/><Relationship Id="rId4" Type="http://schemas.openxmlformats.org/officeDocument/2006/relationships/hyperlink" Target="https://onlinelibrary.wiley.com/doi/full/10.1002/alr.23079?casa_token=dhAPi6XTfPAAAAAA%3AziSV7MBZkUnyguOxVc2zNuWxexOaZE5OExdAE0DyCz8M4BJ0sRtLD1neWN3_wxayRDmHnqJwPof3rRs#alr23079-bib-0776"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ahajournals.org/servlet/linkout?suffix=e_1_3_2_44_2&amp;dbid=8&amp;doi=10.1161%2FCIR.0000000000000988&amp;key=26064448" TargetMode="External"/><Relationship Id="rId13" Type="http://schemas.openxmlformats.org/officeDocument/2006/relationships/hyperlink" Target="http://scholar.google.com/scholar_lookup?hl=en&amp;volume=165&amp;publication_year=2002&amp;pages=152-158&amp;journal=Am+J+Respir+Crit+Care+Med&amp;author=D+Sajkov&amp;author=T+Wang&amp;author=NA+Saunders&amp;author=AJ+Bune&amp;author=RD+Mcevoy&amp;title=Continuous+positive+airway+pressure+treatment+improves+pulmonary+hemodynamics+in+patients+with+obstructive+sleep+apnea." TargetMode="External"/><Relationship Id="rId3" Type="http://schemas.openxmlformats.org/officeDocument/2006/relationships/hyperlink" Target="https://www.ahajournals.org/doi/full/10.1161/CIR.0000000000000988?rfr_dat=cr_pub++0pubmed&amp;url_ver=Z39.88-2003&amp;rfr_id=ori%3Arid%3Acrossref.org#R43" TargetMode="External"/><Relationship Id="rId7" Type="http://schemas.openxmlformats.org/officeDocument/2006/relationships/hyperlink" Target="https://www.ahajournals.org/servlet/linkout?suffix=e_1_3_2_44_2&amp;dbid=16&amp;doi=10.1161%2FCIR.0000000000000988&amp;key=10.1086%2F679995" TargetMode="External"/><Relationship Id="rId12" Type="http://schemas.openxmlformats.org/officeDocument/2006/relationships/hyperlink" Target="https://www.ahajournals.org/servlet/linkout?suffix=e_1_3_2_45_2&amp;dbid=8&amp;doi=10.1161%2FCIR.0000000000000988&amp;key=11790646" TargetMode="External"/><Relationship Id="rId17" Type="http://schemas.openxmlformats.org/officeDocument/2006/relationships/hyperlink" Target="http://scholar.google.com/scholar_lookup?hl=en&amp;volume=28&amp;publication_year=2019&amp;pages=180097&amp;journal=Eur+Respir+Rev&amp;author=JF+Masa&amp;author=JL+P%C3%A9pin&amp;author=JC+Borel&amp;author=B+Mokhlesi&amp;author=PB+Murphy&amp;author=M+S%C3%A1nchez-Quiroga&amp;title=Obesity+hypoventilation+syndrome." TargetMode="External"/><Relationship Id="rId2" Type="http://schemas.openxmlformats.org/officeDocument/2006/relationships/slide" Target="../slides/slide50.xml"/><Relationship Id="rId16" Type="http://schemas.openxmlformats.org/officeDocument/2006/relationships/hyperlink" Target="https://www.ahajournals.org/servlet/linkout?suffix=e_1_3_2_46_2&amp;dbid=8&amp;doi=10.1161%2FCIR.0000000000000988&amp;key=30872398" TargetMode="External"/><Relationship Id="rId1" Type="http://schemas.openxmlformats.org/officeDocument/2006/relationships/notesMaster" Target="../notesMasters/notesMaster1.xml"/><Relationship Id="rId6" Type="http://schemas.openxmlformats.org/officeDocument/2006/relationships/hyperlink" Target="https://www.ahajournals.org/doi/full/10.1161/CIR.0000000000000988?rfr_dat=cr_pub++0pubmed&amp;url_ver=Z39.88-2003&amp;rfr_id=ori%3Arid%3Acrossref.org#R43R" TargetMode="External"/><Relationship Id="rId11" Type="http://schemas.openxmlformats.org/officeDocument/2006/relationships/hyperlink" Target="https://www.ahajournals.org/servlet/linkout?suffix=e_1_3_2_45_2&amp;dbid=16&amp;doi=10.1161%2FCIR.0000000000000988&amp;key=10.1164%2Fajrccm.165.2.2010092" TargetMode="External"/><Relationship Id="rId5" Type="http://schemas.openxmlformats.org/officeDocument/2006/relationships/hyperlink" Target="https://www.ahajournals.org/doi/full/10.1161/CIR.0000000000000988?rfr_dat=cr_pub++0pubmed&amp;url_ver=Z39.88-2003&amp;rfr_id=ori%3Arid%3Acrossref.org#R44" TargetMode="External"/><Relationship Id="rId15" Type="http://schemas.openxmlformats.org/officeDocument/2006/relationships/hyperlink" Target="https://www.ahajournals.org/servlet/linkout?suffix=e_1_3_2_46_2&amp;dbid=16&amp;doi=10.1161%2FCIR.0000000000000988&amp;key=10.1183%2F16000617.0097-2018" TargetMode="External"/><Relationship Id="rId10" Type="http://schemas.openxmlformats.org/officeDocument/2006/relationships/hyperlink" Target="https://www.ahajournals.org/doi/full/10.1161/CIR.0000000000000988?rfr_dat=cr_pub++0pubmed&amp;url_ver=Z39.88-2003&amp;rfr_id=ori%3Arid%3Acrossref.org#R44R" TargetMode="External"/><Relationship Id="rId4" Type="http://schemas.openxmlformats.org/officeDocument/2006/relationships/hyperlink" Target="https://www.ahajournals.org/doi/full/10.1161/CIR.0000000000000988?rfr_dat=cr_pub++0pubmed&amp;url_ver=Z39.88-2003&amp;rfr_id=ori%3Arid%3Acrossref.org#R45" TargetMode="External"/><Relationship Id="rId9" Type="http://schemas.openxmlformats.org/officeDocument/2006/relationships/hyperlink" Target="http://scholar.google.com/scholar_lookup?hl=en&amp;volume=5&amp;publication_year=2015&amp;pages=220-227&amp;journal=Pulm+Circ&amp;author=C+Kholdani&amp;author=WH+Fares&amp;author=V+Mohsenin&amp;title=Pulmonary+hypertension+in+obstructive+sleep+apnea%3A+is+it+clinically+significant%3F+A+critical+analysis+of+the+association+and+pathophysiology." TargetMode="External"/><Relationship Id="rId14" Type="http://schemas.openxmlformats.org/officeDocument/2006/relationships/hyperlink" Target="https://www.ahajournals.org/doi/full/10.1161/CIR.0000000000000988?rfr_dat=cr_pub++0pubmed&amp;url_ver=Z39.88-2003&amp;rfr_id=ori%3Arid%3Acrossref.org#R45R"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to make: need to cover loop gain earlier</a:t>
            </a:r>
          </a:p>
          <a:p>
            <a:endParaRPr lang="en-US" dirty="0"/>
          </a:p>
          <a:p>
            <a:r>
              <a:rPr lang="en-US" dirty="0"/>
              <a:t>Only got to slide 21; chop after. </a:t>
            </a:r>
          </a:p>
          <a:p>
            <a:endParaRPr lang="en-US" dirty="0"/>
          </a:p>
          <a:p>
            <a:r>
              <a:rPr lang="en-US" dirty="0"/>
              <a:t> [ ] note: this has a good overview of the lay of the </a:t>
            </a:r>
            <a:r>
              <a:rPr lang="en-US"/>
              <a:t>land for devices </a:t>
            </a:r>
            <a:r>
              <a:rPr lang="en-US" dirty="0"/>
              <a:t>https://</a:t>
            </a:r>
            <a:r>
              <a:rPr lang="en-US" dirty="0" err="1"/>
              <a:t>rc.rcjournal.com</a:t>
            </a:r>
            <a:r>
              <a:rPr lang="en-US" dirty="0"/>
              <a:t>/content/57/6/921/tab-pdf </a:t>
            </a:r>
          </a:p>
        </p:txBody>
      </p:sp>
      <p:sp>
        <p:nvSpPr>
          <p:cNvPr id="4" name="Slide Number Placeholder 3"/>
          <p:cNvSpPr>
            <a:spLocks noGrp="1"/>
          </p:cNvSpPr>
          <p:nvPr>
            <p:ph type="sldNum" sz="quarter" idx="5"/>
          </p:nvPr>
        </p:nvSpPr>
        <p:spPr/>
        <p:txBody>
          <a:bodyPr/>
          <a:lstStyle/>
          <a:p>
            <a:fld id="{725E58E9-BDE0-A847-BB24-000D411EAE09}" type="slidenum">
              <a:rPr lang="en-US" smtClean="0"/>
              <a:t>1</a:t>
            </a:fld>
            <a:endParaRPr lang="en-US"/>
          </a:p>
        </p:txBody>
      </p:sp>
    </p:spTree>
    <p:extLst>
      <p:ext uri="{BB962C8B-B14F-4D97-AF65-F5344CB8AC3E}">
        <p14:creationId xmlns:p14="http://schemas.microsoft.com/office/powerpoint/2010/main" val="174813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828"/>
                </a:solidFill>
                <a:effectLst/>
                <a:latin typeface="MuseoSans"/>
              </a:rPr>
              <a:t>An early study by Parthasarathy and Tobin concluded that patients receiving high-level pressure support ventilation (PSV) without a backup rate (average pressure support of 16.8 cmH20) compared to assist control ventilation (ACV) settings had significant central sleep apneas resulting in sleep fragmentation (</a:t>
            </a:r>
            <a:r>
              <a:rPr lang="en-US" b="0" i="0" u="none" strike="noStrike" dirty="0">
                <a:solidFill>
                  <a:srgbClr val="1DB5C3"/>
                </a:solidFill>
                <a:effectLst/>
                <a:latin typeface="MuseoSans"/>
                <a:hlinkClick r:id="rId3"/>
              </a:rPr>
              <a:t>92</a:t>
            </a:r>
            <a:r>
              <a:rPr lang="en-US" b="0" i="0" dirty="0">
                <a:solidFill>
                  <a:srgbClr val="282828"/>
                </a:solidFill>
                <a:effectLst/>
                <a:latin typeface="MuseoSans"/>
              </a:rPr>
              <a:t>). They found a 23 and 30% increase in inspiratory and expiratory time, respectively, along with a 33% decrease in respiratory rate on PSV. The increased inspiratory time led to an increase in tidal volume during sleep and resultant hypocapnia below the apnea threshold (</a:t>
            </a:r>
            <a:r>
              <a:rPr lang="en-US" b="0" i="0" u="none" strike="noStrike" dirty="0">
                <a:solidFill>
                  <a:srgbClr val="1DB5C3"/>
                </a:solidFill>
                <a:effectLst/>
                <a:latin typeface="MuseoSans"/>
                <a:hlinkClick r:id="rId4"/>
              </a:rPr>
              <a:t>93</a:t>
            </a:r>
            <a:r>
              <a:rPr lang="en-US" b="0" i="0" dirty="0">
                <a:solidFill>
                  <a:srgbClr val="282828"/>
                </a:solidFill>
                <a:effectLst/>
                <a:latin typeface="MuseoSans"/>
              </a:rPr>
              <a:t>). It is likely that the set pressure support was greater than necessary given the decrease in oxygen consumption and carbon dioxide (CO</a:t>
            </a:r>
            <a:r>
              <a:rPr lang="en-US" b="0" i="0" baseline="-25000" dirty="0">
                <a:solidFill>
                  <a:srgbClr val="3E3D40"/>
                </a:solidFill>
                <a:effectLst/>
                <a:latin typeface="MuseoSans"/>
              </a:rPr>
              <a:t>2</a:t>
            </a:r>
            <a:r>
              <a:rPr lang="en-US" b="0" i="0" dirty="0">
                <a:solidFill>
                  <a:srgbClr val="282828"/>
                </a:solidFill>
                <a:effectLst/>
                <a:latin typeface="MuseoSans"/>
              </a:rPr>
              <a:t>) production during sleep, which results in decreased minute ventilation</a:t>
            </a:r>
          </a:p>
          <a:p>
            <a:endParaRPr lang="en-US" b="0" i="0" dirty="0">
              <a:solidFill>
                <a:srgbClr val="282828"/>
              </a:solidFill>
              <a:effectLst/>
              <a:latin typeface="MuseoSans"/>
            </a:endParaRPr>
          </a:p>
          <a:p>
            <a:r>
              <a:rPr lang="en-US" b="0" i="0" dirty="0">
                <a:solidFill>
                  <a:srgbClr val="282828"/>
                </a:solidFill>
                <a:effectLst/>
                <a:latin typeface="MuseoSans"/>
              </a:rPr>
              <a:t>One other study conducted by Cabello and colleagues documented central sleep apneas in PSV compared to ACV. They noted central apneas in 9 of 15 patients receiving either physician adjusted PSV or automatically adjusted PSV, but observed a similar level of sleep fragmentation and arousals compared to ACV. Less than 10% of sleep fragmentation was therefore attributed to the CSA events.</a:t>
            </a:r>
          </a:p>
          <a:p>
            <a:endParaRPr lang="en-US" b="0" i="0" dirty="0">
              <a:solidFill>
                <a:srgbClr val="282828"/>
              </a:solidFill>
              <a:effectLst/>
              <a:latin typeface="MuseoSans"/>
            </a:endParaRPr>
          </a:p>
          <a:p>
            <a:r>
              <a:rPr lang="en-US" dirty="0"/>
              <a:t>https://</a:t>
            </a:r>
            <a:r>
              <a:rPr lang="en-US" dirty="0" err="1"/>
              <a:t>www.frontiersin.org</a:t>
            </a:r>
            <a:r>
              <a:rPr lang="en-US" dirty="0"/>
              <a:t>/articles/10.3389/fmed.2023.1199685/full#ref83</a:t>
            </a:r>
          </a:p>
        </p:txBody>
      </p:sp>
      <p:sp>
        <p:nvSpPr>
          <p:cNvPr id="4" name="Slide Number Placeholder 3"/>
          <p:cNvSpPr>
            <a:spLocks noGrp="1"/>
          </p:cNvSpPr>
          <p:nvPr>
            <p:ph type="sldNum" sz="quarter" idx="5"/>
          </p:nvPr>
        </p:nvSpPr>
        <p:spPr/>
        <p:txBody>
          <a:bodyPr/>
          <a:lstStyle/>
          <a:p>
            <a:fld id="{725E58E9-BDE0-A847-BB24-000D411EAE09}" type="slidenum">
              <a:rPr lang="en-US" smtClean="0"/>
              <a:t>12</a:t>
            </a:fld>
            <a:endParaRPr lang="en-US"/>
          </a:p>
        </p:txBody>
      </p:sp>
    </p:spTree>
    <p:extLst>
      <p:ext uri="{BB962C8B-B14F-4D97-AF65-F5344CB8AC3E}">
        <p14:creationId xmlns:p14="http://schemas.microsoft.com/office/powerpoint/2010/main" val="120281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COPD </a:t>
            </a:r>
            <a:r>
              <a:rPr lang="en-US" i="1" dirty="0">
                <a:effectLst/>
                <a:latin typeface="Times"/>
              </a:rPr>
              <a:t>Becker et al. (28) showed that average decrease</a:t>
            </a:r>
            <a:endParaRPr lang="en-US" dirty="0">
              <a:effectLst/>
              <a:latin typeface="Times"/>
            </a:endParaRPr>
          </a:p>
          <a:p>
            <a:r>
              <a:rPr lang="en-US" i="1" dirty="0">
                <a:effectLst/>
                <a:latin typeface="Times"/>
              </a:rPr>
              <a:t>in minute ventilation from wakefulness to NREM sleep was</a:t>
            </a:r>
            <a:endParaRPr lang="en-US" dirty="0">
              <a:effectLst/>
              <a:latin typeface="Times"/>
            </a:endParaRPr>
          </a:p>
          <a:p>
            <a:r>
              <a:rPr lang="en-US" i="1" dirty="0">
                <a:effectLst/>
                <a:latin typeface="Times"/>
              </a:rPr>
              <a:t>16%, with a 32% fall in REM compared to awake values</a:t>
            </a:r>
          </a:p>
          <a:p>
            <a:endParaRPr lang="en-US" i="1" dirty="0">
              <a:effectLst/>
              <a:latin typeface="Times"/>
            </a:endParaRPr>
          </a:p>
          <a:p>
            <a:r>
              <a:rPr lang="en-US" i="1" dirty="0">
                <a:effectLst/>
                <a:latin typeface="Times"/>
              </a:rPr>
              <a:t>Citation for this - https://</a:t>
            </a:r>
            <a:r>
              <a:rPr lang="en-US" i="1" dirty="0" err="1">
                <a:effectLst/>
                <a:latin typeface="Times"/>
              </a:rPr>
              <a:t>academic.oup.com</a:t>
            </a:r>
            <a:r>
              <a:rPr lang="en-US" i="1" dirty="0">
                <a:effectLst/>
                <a:latin typeface="Times"/>
              </a:rPr>
              <a:t>/sleep/article/41/5/zsy040/4944421 - </a:t>
            </a:r>
            <a:r>
              <a:rPr lang="en-US" i="1">
                <a:effectLst/>
                <a:latin typeface="Times"/>
              </a:rPr>
              <a:t>specifically discusses loop gain. </a:t>
            </a:r>
            <a:endParaRPr lang="en-US" i="1" dirty="0">
              <a:effectLst/>
              <a:latin typeface="Times"/>
            </a:endParaRPr>
          </a:p>
          <a:p>
            <a:endParaRPr lang="en-US" dirty="0">
              <a:effectLst/>
              <a:latin typeface="Time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14</a:t>
            </a:fld>
            <a:endParaRPr lang="en-US"/>
          </a:p>
        </p:txBody>
      </p:sp>
    </p:spTree>
    <p:extLst>
      <p:ext uri="{BB962C8B-B14F-4D97-AF65-F5344CB8AC3E}">
        <p14:creationId xmlns:p14="http://schemas.microsoft.com/office/powerpoint/2010/main" val="317815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than 30 AHI = CPAP just as effective, but faster, easier, cheaper. </a:t>
            </a:r>
          </a:p>
          <a:p>
            <a:endParaRPr lang="en-US" dirty="0"/>
          </a:p>
          <a:p>
            <a:r>
              <a:rPr lang="en-US" dirty="0"/>
              <a:t>If &lt; 50? BPAP S/T</a:t>
            </a:r>
          </a:p>
          <a:p>
            <a:endParaRPr lang="en-US" dirty="0"/>
          </a:p>
          <a:p>
            <a:r>
              <a:rPr lang="en-US" dirty="0"/>
              <a:t>If immediately after hospitalization? </a:t>
            </a:r>
          </a:p>
        </p:txBody>
      </p:sp>
      <p:sp>
        <p:nvSpPr>
          <p:cNvPr id="4" name="Slide Number Placeholder 3"/>
          <p:cNvSpPr>
            <a:spLocks noGrp="1"/>
          </p:cNvSpPr>
          <p:nvPr>
            <p:ph type="sldNum" sz="quarter" idx="5"/>
          </p:nvPr>
        </p:nvSpPr>
        <p:spPr/>
        <p:txBody>
          <a:bodyPr/>
          <a:lstStyle/>
          <a:p>
            <a:fld id="{725E58E9-BDE0-A847-BB24-000D411EAE09}" type="slidenum">
              <a:rPr lang="en-US" smtClean="0"/>
              <a:t>15</a:t>
            </a:fld>
            <a:endParaRPr lang="en-US"/>
          </a:p>
        </p:txBody>
      </p:sp>
    </p:spTree>
    <p:extLst>
      <p:ext uri="{BB962C8B-B14F-4D97-AF65-F5344CB8AC3E}">
        <p14:creationId xmlns:p14="http://schemas.microsoft.com/office/powerpoint/2010/main" val="54345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than 30 AHI = CPAP just as effective, but faster, easier, cheaper. </a:t>
            </a:r>
          </a:p>
          <a:p>
            <a:endParaRPr lang="en-US" dirty="0"/>
          </a:p>
          <a:p>
            <a:r>
              <a:rPr lang="en-US" dirty="0"/>
              <a:t>If &lt; 50? BPAP S/T</a:t>
            </a:r>
          </a:p>
          <a:p>
            <a:endParaRPr lang="en-US" dirty="0"/>
          </a:p>
          <a:p>
            <a:r>
              <a:rPr lang="en-US" dirty="0"/>
              <a:t>If immediately after hospitalization? </a:t>
            </a:r>
          </a:p>
        </p:txBody>
      </p:sp>
      <p:sp>
        <p:nvSpPr>
          <p:cNvPr id="4" name="Slide Number Placeholder 3"/>
          <p:cNvSpPr>
            <a:spLocks noGrp="1"/>
          </p:cNvSpPr>
          <p:nvPr>
            <p:ph type="sldNum" sz="quarter" idx="5"/>
          </p:nvPr>
        </p:nvSpPr>
        <p:spPr/>
        <p:txBody>
          <a:bodyPr/>
          <a:lstStyle/>
          <a:p>
            <a:fld id="{725E58E9-BDE0-A847-BB24-000D411EAE09}" type="slidenum">
              <a:rPr lang="en-US" smtClean="0"/>
              <a:t>16</a:t>
            </a:fld>
            <a:endParaRPr lang="en-US"/>
          </a:p>
        </p:txBody>
      </p:sp>
    </p:spTree>
    <p:extLst>
      <p:ext uri="{BB962C8B-B14F-4D97-AF65-F5344CB8AC3E}">
        <p14:creationId xmlns:p14="http://schemas.microsoft.com/office/powerpoint/2010/main" val="10823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S mode = all patient efforts</a:t>
            </a:r>
          </a:p>
          <a:p>
            <a:r>
              <a:rPr lang="en-US" dirty="0">
                <a:effectLst/>
                <a:latin typeface="Helvetica Neue" panose="02000503000000020004" pitchFamily="2" charset="0"/>
              </a:rPr>
              <a:t>ST mode = backup rate</a:t>
            </a:r>
          </a:p>
          <a:p>
            <a:r>
              <a:rPr lang="en-US" dirty="0">
                <a:effectLst/>
                <a:latin typeface="Helvetica Neue" panose="02000503000000020004" pitchFamily="2" charset="0"/>
              </a:rPr>
              <a:t>PC mode = adds that inspiratory time guaranteed</a:t>
            </a:r>
          </a:p>
          <a:p>
            <a:r>
              <a:rPr lang="en-US" dirty="0">
                <a:effectLst/>
                <a:latin typeface="Helvetica Neue" panose="02000503000000020004" pitchFamily="2" charset="0"/>
              </a:rPr>
              <a:t>VAPS = pressure changes (inspiratory time doesn’t) to hit target.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t>
            </a:r>
            <a:r>
              <a:rPr lang="en-US" dirty="0" err="1">
                <a:effectLst/>
                <a:latin typeface="Helvetica Neue" panose="02000503000000020004" pitchFamily="2" charset="0"/>
              </a:rPr>
              <a:t>Resmed</a:t>
            </a:r>
            <a:r>
              <a:rPr lang="en-US" dirty="0">
                <a:effectLst/>
                <a:latin typeface="Helvetica Neue" panose="02000503000000020004" pitchFamily="2" charset="0"/>
              </a:rPr>
              <a:t> = adjust </a:t>
            </a:r>
            <a:r>
              <a:rPr lang="en-US" dirty="0" err="1">
                <a:effectLst/>
                <a:latin typeface="Helvetica Neue" panose="02000503000000020004" pitchFamily="2" charset="0"/>
              </a:rPr>
              <a:t>Ti</a:t>
            </a:r>
            <a:r>
              <a:rPr lang="en-US" dirty="0">
                <a:effectLst/>
                <a:latin typeface="Helvetica Neue" panose="02000503000000020004" pitchFamily="2" charset="0"/>
              </a:rPr>
              <a:t> min)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VAPS modes: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AVAPS: targets tidal volume</a:t>
            </a:r>
          </a:p>
          <a:p>
            <a:r>
              <a:rPr lang="en-US" dirty="0">
                <a:effectLst/>
                <a:latin typeface="Helvetica Neue" panose="02000503000000020004" pitchFamily="2" charset="0"/>
              </a:rPr>
              <a:t>modes: s, </a:t>
            </a:r>
            <a:r>
              <a:rPr lang="en-US" dirty="0" err="1">
                <a:effectLst/>
                <a:latin typeface="Helvetica Neue" panose="02000503000000020004" pitchFamily="2" charset="0"/>
              </a:rPr>
              <a:t>st</a:t>
            </a:r>
            <a:r>
              <a:rPr lang="en-US" dirty="0">
                <a:effectLst/>
                <a:latin typeface="Helvetica Neue" panose="02000503000000020004" pitchFamily="2" charset="0"/>
              </a:rPr>
              <a:t>, pc, ae</a:t>
            </a:r>
          </a:p>
          <a:p>
            <a:r>
              <a:rPr lang="en-US" dirty="0">
                <a:effectLst/>
                <a:latin typeface="Helvetica Neue" panose="02000503000000020004" pitchFamily="2" charset="0"/>
              </a:rPr>
              <a:t>AE: ST mode with variable EPAP. True AVAPS-AE is only ventilator (not RADs).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IVAPS: targets minute ventilation.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Titration goal: </a:t>
            </a:r>
          </a:p>
          <a:p>
            <a:r>
              <a:rPr lang="en-US" dirty="0">
                <a:effectLst/>
                <a:latin typeface="Helvetica Neue" panose="02000503000000020004" pitchFamily="2" charset="0"/>
              </a:rPr>
              <a:t>Obstruction = EPAP level</a:t>
            </a:r>
          </a:p>
          <a:p>
            <a:r>
              <a:rPr lang="en-US" dirty="0">
                <a:effectLst/>
                <a:latin typeface="Helvetica Neue" panose="02000503000000020004" pitchFamily="2" charset="0"/>
              </a:rPr>
              <a:t>Improve gas exchange = spo2 and CO2 based on TcCo2 (at our elevation, our we able to do this with just SpO2? definitely not at sea level)</a:t>
            </a:r>
          </a:p>
          <a:p>
            <a:r>
              <a:rPr lang="en-US" dirty="0">
                <a:effectLst/>
                <a:latin typeface="Helvetica Neue" panose="02000503000000020004" pitchFamily="2" charset="0"/>
              </a:rPr>
              <a:t>Decreased WOB: TV increase, RR, and EMG activity.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all of these titration algorithms will be off with significant mask leak.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Nasal CPAP pushes the soft palate against the tongue - can be used in mouth breathing. </a:t>
            </a:r>
          </a:p>
          <a:p>
            <a:r>
              <a:rPr lang="en-US" dirty="0">
                <a:effectLst/>
                <a:latin typeface="Helvetica Neue" panose="02000503000000020004" pitchFamily="2" charset="0"/>
              </a:rPr>
              <a:t>***Ann ATS guideline.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When to add supplemental oxygen? </a:t>
            </a:r>
          </a:p>
          <a:p>
            <a:r>
              <a:rPr lang="en-US" dirty="0">
                <a:effectLst/>
                <a:latin typeface="Helvetica Neue" panose="02000503000000020004" pitchFamily="2" charset="0"/>
              </a:rPr>
              <a:t>Awake SpO2 88% (Medicare) </a:t>
            </a:r>
          </a:p>
          <a:p>
            <a:r>
              <a:rPr lang="en-US" dirty="0">
                <a:effectLst/>
                <a:latin typeface="Helvetica Neue" panose="02000503000000020004" pitchFamily="2" charset="0"/>
              </a:rPr>
              <a:t>Or, persistent hypoxemia after ventilation optimize. </a:t>
            </a:r>
          </a:p>
          <a:p>
            <a:r>
              <a:rPr lang="en-US" dirty="0">
                <a:effectLst/>
                <a:latin typeface="Helvetica Neue" panose="02000503000000020004" pitchFamily="2" charset="0"/>
              </a:rPr>
              <a:t>Keep in mind that leaks will decrease the delivered FiO2</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19</a:t>
            </a:fld>
            <a:endParaRPr lang="en-US"/>
          </a:p>
        </p:txBody>
      </p:sp>
    </p:spTree>
    <p:extLst>
      <p:ext uri="{BB962C8B-B14F-4D97-AF65-F5344CB8AC3E}">
        <p14:creationId xmlns:p14="http://schemas.microsoft.com/office/powerpoint/2010/main" val="419276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effectLst/>
                <a:latin typeface="Helvetica Neue" panose="02000503000000020004" pitchFamily="2" charset="0"/>
              </a:rPr>
              <a:t>Acute on chronic respiratory failure (e.g., neuromuscular disease, COPD, obesity hypoventilation, other respiratory failure / hypoventilation conditions)</a:t>
            </a:r>
          </a:p>
          <a:p>
            <a:pPr>
              <a:buFont typeface="Arial" panose="020B0604020202020204" pitchFamily="34" charset="0"/>
              <a:buChar char="•"/>
            </a:pPr>
            <a:r>
              <a:rPr lang="en-US" dirty="0">
                <a:effectLst/>
                <a:latin typeface="Helvetica Neue" panose="02000503000000020004" pitchFamily="2" charset="0"/>
              </a:rPr>
              <a:t>  Requiring ongoing noninvasive ventilatory support but otherwise stable for discharge (nocturnal or full-time)</a:t>
            </a:r>
          </a:p>
          <a:p>
            <a:pPr>
              <a:buFont typeface="Arial" panose="020B0604020202020204" pitchFamily="34" charset="0"/>
              <a:buChar char="•"/>
            </a:pPr>
            <a:r>
              <a:rPr lang="en-US" dirty="0">
                <a:effectLst/>
                <a:latin typeface="Helvetica Neue" panose="02000503000000020004" pitchFamily="2" charset="0"/>
              </a:rPr>
              <a:t>  Requires modes "not available on RAD*</a:t>
            </a:r>
            <a:br>
              <a:rPr lang="en-US" dirty="0">
                <a:effectLst/>
                <a:latin typeface="Helvetica Neue" panose="02000503000000020004" pitchFamily="2" charset="0"/>
              </a:rPr>
            </a:br>
            <a:r>
              <a:rPr lang="en-US" dirty="0">
                <a:effectLst/>
                <a:latin typeface="Helvetica Neue" panose="02000503000000020004" pitchFamily="2" charset="0"/>
              </a:rPr>
              <a:t>Discharge is unsafe without NIV continuation -&gt; high risk of readmission, ED visits, death</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20</a:t>
            </a:fld>
            <a:endParaRPr lang="en-US"/>
          </a:p>
        </p:txBody>
      </p:sp>
    </p:spTree>
    <p:extLst>
      <p:ext uri="{BB962C8B-B14F-4D97-AF65-F5344CB8AC3E}">
        <p14:creationId xmlns:p14="http://schemas.microsoft.com/office/powerpoint/2010/main" val="58897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Reasons to get an HMV:</a:t>
            </a:r>
          </a:p>
          <a:p>
            <a:r>
              <a:rPr lang="en-US" dirty="0">
                <a:effectLst/>
                <a:latin typeface="Helvetica Neue" panose="02000503000000020004" pitchFamily="2" charset="0"/>
              </a:rPr>
              <a:t>VAPS with auto </a:t>
            </a:r>
            <a:r>
              <a:rPr lang="en-US" dirty="0" err="1">
                <a:effectLst/>
                <a:latin typeface="Helvetica Neue" panose="02000503000000020004" pitchFamily="2" charset="0"/>
              </a:rPr>
              <a:t>EPAPp</a:t>
            </a:r>
            <a:endParaRPr lang="en-US" dirty="0">
              <a:effectLst/>
              <a:latin typeface="Helvetica Neue" panose="02000503000000020004" pitchFamily="2" charset="0"/>
            </a:endParaRPr>
          </a:p>
          <a:p>
            <a:r>
              <a:rPr lang="en-US" dirty="0">
                <a:effectLst/>
                <a:latin typeface="Helvetica Neue" panose="02000503000000020004" pitchFamily="2" charset="0"/>
              </a:rPr>
              <a:t>Daytime batter</a:t>
            </a:r>
          </a:p>
          <a:p>
            <a:r>
              <a:rPr lang="en-US" dirty="0">
                <a:effectLst/>
                <a:latin typeface="Helvetica Neue" panose="02000503000000020004" pitchFamily="2" charset="0"/>
              </a:rPr>
              <a:t>Mouthpiece</a:t>
            </a:r>
          </a:p>
          <a:p>
            <a:r>
              <a:rPr lang="en-US" dirty="0">
                <a:effectLst/>
                <a:latin typeface="Helvetica Neue" panose="02000503000000020004" pitchFamily="2" charset="0"/>
              </a:rPr>
              <a:t>Pressures over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Also, gets you home RT.. But this is very expensive for the patient. </a:t>
            </a:r>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RAD -&gt; difficult to obtain with current insurance determination</a:t>
            </a:r>
          </a:p>
          <a:p>
            <a:pPr>
              <a:buFont typeface="Arial" panose="020B0604020202020204" pitchFamily="34" charset="0"/>
              <a:buChar char="•"/>
            </a:pPr>
            <a:r>
              <a:rPr lang="en-US" dirty="0">
                <a:effectLst/>
                <a:latin typeface="Helvetica Neue" panose="02000503000000020004" pitchFamily="2" charset="0"/>
              </a:rPr>
              <a:t>  HMV -&gt;</a:t>
            </a:r>
            <a:br>
              <a:rPr lang="en-US" dirty="0">
                <a:effectLst/>
                <a:latin typeface="Helvetica Neue" panose="02000503000000020004" pitchFamily="2" charset="0"/>
              </a:rPr>
            </a:b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21</a:t>
            </a:fld>
            <a:endParaRPr lang="en-US"/>
          </a:p>
        </p:txBody>
      </p:sp>
    </p:spTree>
    <p:extLst>
      <p:ext uri="{BB962C8B-B14F-4D97-AF65-F5344CB8AC3E}">
        <p14:creationId xmlns:p14="http://schemas.microsoft.com/office/powerpoint/2010/main" val="180696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The PSG findings are diagnostic of central sleep apnea (CSA); this can be a primary or secondary condition. Secondary causes include Cheyne-Stokes breathing (usually related to congestive heart failure or stroke), high altitude, and sedative-hypnotic use. In the absence of any of these abnormalities, the patient likely has primary (or idiopathic) CSA. This diagnosis requires PSG demonstrating a central event index of at least five per hour, in the absence of a Cheyne-Stokes breathing pattern, diurnal hypoventilation or another explanation for the findings (an alternate sleep pathology, medical disorder, or causal pharmacologic agent). This disorder is most often diagnosed in the middle-aged or elderly, and seems to be more common in men than women. Events are caused by a decrease in arterial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below the apneic threshold during sleep, and is often associated with an elevated loop gain (a high ventilatory response to changes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Because ventilatory control is more unstable during transitions into sleep, primary CSA is often seen more commonly in patients with frequent arousals. Affected patients may have an abnormally low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 during the day, though this is unlikely to induce apnea during periods of wakefulness.</a:t>
            </a:r>
          </a:p>
          <a:p>
            <a:pPr algn="l"/>
            <a:r>
              <a:rPr lang="en-US" b="0" i="0" dirty="0">
                <a:solidFill>
                  <a:srgbClr val="333333"/>
                </a:solidFill>
                <a:effectLst/>
                <a:latin typeface="Source Sans Pro" panose="020B0503030403020204" pitchFamily="34" charset="0"/>
              </a:rPr>
              <a:t>While CPAP is the preferred treatment for patients with CSA, most of the data for the use of this therapy comes from patients with CSA secondary to cardiac disease. It is thought to work in this population by minimizing airway narrowing during central apneas; such airway narrowing can lead to a greater negative airway pressure when breathing resumes, which can lead to ventilatory overshoot, subsequent hypocapnia, and repeated central events.</a:t>
            </a:r>
          </a:p>
          <a:p>
            <a:pPr algn="l"/>
            <a:r>
              <a:rPr lang="en-US" b="0" i="0" dirty="0">
                <a:solidFill>
                  <a:srgbClr val="333333"/>
                </a:solidFill>
                <a:effectLst/>
                <a:latin typeface="Source Sans Pro" panose="020B0503030403020204" pitchFamily="34" charset="0"/>
              </a:rPr>
              <a:t>When CPAP fails to provide benefit, there are several other options that should be considered. Supplemental oxygen during sleep is a reasonable next step; it can be used on its own or as an adjunct to CPAP. Not only has this therapy been shown to decrease the degree of nocturnal hypoxemia, but it may also be associated with improvements in apnea hypopnea index (AHI) (choice D is correct). The mechanism for this improvement has not been elucidated, though some have theorized that it may be due to a decrease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chemosensitivity.</a:t>
            </a:r>
          </a:p>
          <a:p>
            <a:pPr algn="l"/>
            <a:r>
              <a:rPr lang="en-US" b="0" i="0" dirty="0">
                <a:solidFill>
                  <a:srgbClr val="333333"/>
                </a:solidFill>
                <a:effectLst/>
                <a:latin typeface="Source Sans Pro" panose="020B0503030403020204" pitchFamily="34" charset="0"/>
              </a:rPr>
              <a:t>For patients with a normal ejection fraction, adaptive servo ventilation (ASV) can be considered, though this therapy is contraindicated in patients with an impaired ejection fraction (≤45%) based on the SERVE-HF randomized trial. ASV delivers a fixed level of expiratory pressure and a variable amount of pressure support during inspiration, as well as a backup respiratory rate.</a:t>
            </a:r>
          </a:p>
          <a:p>
            <a:pPr algn="l"/>
            <a:r>
              <a:rPr lang="en-US" b="0" i="0" dirty="0">
                <a:solidFill>
                  <a:srgbClr val="333333"/>
                </a:solidFill>
                <a:effectLst/>
                <a:latin typeface="Source Sans Pro" panose="020B0503030403020204" pitchFamily="34" charset="0"/>
              </a:rPr>
              <a:t>Bilevel positive airway pressure (BPAP) can be an effective treatment for CSA when used in the spontaneous-timed (ST) mode, although it is typically used after both CPAP and oxygen therapy has failed. Unlike ASV, BPAP typically offers a fixed degree of inspiratory pressure support and thus can minimize hypopnea events. However, when used in the spontaneous mode without a backup rate, it will not ventilate the patient during periods of central apnea; indeed, the hyperventilation induced by a larger pressure support may actually exacerbate the frequency and duration of central apnea events. Therefore, BPAP should not be used without a backup rate in this population (choice B is incorrect).</a:t>
            </a:r>
          </a:p>
          <a:p>
            <a:pPr algn="l"/>
            <a:r>
              <a:rPr lang="en-US" b="0" i="0" dirty="0">
                <a:solidFill>
                  <a:srgbClr val="333333"/>
                </a:solidFill>
                <a:effectLst/>
                <a:latin typeface="Source Sans Pro" panose="020B0503030403020204" pitchFamily="34" charset="0"/>
              </a:rPr>
              <a:t>Because the ventilatory response to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is lower during REM sleep, primary CSA is usually significantly attenuated during REM (choice A is incorrect). In addition, because central events are more common during transitions into and out of sleep, low-dose sedative-hypnotic agents have been evaluated for primary CSA, and have been shown to reduce disease severity (choice C is incorrect), though there are no formal recommendations for use of this therapy at this time due to the relative paucity of data.</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22</a:t>
            </a:fld>
            <a:endParaRPr lang="en-US"/>
          </a:p>
        </p:txBody>
      </p:sp>
    </p:spTree>
    <p:extLst>
      <p:ext uri="{BB962C8B-B14F-4D97-AF65-F5344CB8AC3E}">
        <p14:creationId xmlns:p14="http://schemas.microsoft.com/office/powerpoint/2010/main" val="405485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The PSG findings are diagnostic of central sleep apnea (CSA); this can be a primary or secondary condition. Secondary causes include Cheyne-Stokes breathing (usually related to congestive heart failure or stroke), high altitude, and sedative-hypnotic use. In the absence of any of these abnormalities, the patient likely has primary (or idiopathic) CSA. This diagnosis requires PSG demonstrating a central event index of at least five per hour, in the absence of a Cheyne-Stokes breathing pattern, diurnal hypoventilation or another explanation for the findings (an alternate sleep pathology, medical disorder, or causal pharmacologic agent). This disorder is most often diagnosed in the middle-aged or elderly, and seems to be more common in men than women. Events are caused by a decrease in arterial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below the apneic threshold during sleep, and is often associated with an elevated loop gain (a high ventilatory response to changes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levels). Because ventilatory control is more unstable during transitions into sleep, primary CSA is often seen more commonly in patients with frequent arousals. Affected patients may have an abnormally low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level during the day, though this is unlikely to induce apnea during periods of wakefulness.</a:t>
            </a:r>
          </a:p>
          <a:p>
            <a:pPr algn="l"/>
            <a:r>
              <a:rPr lang="en-US" b="0" i="0" dirty="0">
                <a:solidFill>
                  <a:srgbClr val="333333"/>
                </a:solidFill>
                <a:effectLst/>
                <a:latin typeface="Source Sans Pro" panose="020B0503030403020204" pitchFamily="34" charset="0"/>
              </a:rPr>
              <a:t>While CPAP is the preferred treatment for patients with CSA, most of the data for the use of this therapy comes from patients with CSA secondary to cardiac disease. It is thought to work in this population by minimizing airway narrowing during central apneas; such airway narrowing can lead to a greater negative airway pressure when breathing resumes, which can lead to ventilatory overshoot, subsequent hypocapnia, and repeated central events.</a:t>
            </a:r>
          </a:p>
          <a:p>
            <a:pPr algn="l"/>
            <a:r>
              <a:rPr lang="en-US" b="0" i="0" dirty="0">
                <a:solidFill>
                  <a:srgbClr val="333333"/>
                </a:solidFill>
                <a:effectLst/>
                <a:latin typeface="Source Sans Pro" panose="020B0503030403020204" pitchFamily="34" charset="0"/>
              </a:rPr>
              <a:t>When CPAP fails to provide benefit, there are several other options that should be considered. Supplemental oxygen during sleep is a reasonable next step; it can be used on its own or as an adjunct to CPAP. Not only has this therapy been shown to decrease the degree of nocturnal hypoxemia, but it may also be associated with improvements in apnea hypopnea index (AHI) (choice D is correct). The mechanism for this improvement has not been elucidated, though some have theorized that it may be due to a decrease in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chemosensitivity.</a:t>
            </a:r>
          </a:p>
          <a:p>
            <a:pPr algn="l"/>
            <a:r>
              <a:rPr lang="en-US" b="0" i="0" dirty="0">
                <a:solidFill>
                  <a:srgbClr val="333333"/>
                </a:solidFill>
                <a:effectLst/>
                <a:latin typeface="Source Sans Pro" panose="020B0503030403020204" pitchFamily="34" charset="0"/>
              </a:rPr>
              <a:t>For patients with a normal ejection fraction, adaptive servo ventilation (ASV) can be considered, though this therapy is contraindicated in patients with an impaired ejection fraction (≤45%) based on the SERVE-HF randomized trial. ASV delivers a fixed level of expiratory pressure and a variable amount of pressure support during inspiration, as well as a backup respiratory rate.</a:t>
            </a:r>
          </a:p>
          <a:p>
            <a:pPr algn="l"/>
            <a:r>
              <a:rPr lang="en-US" b="0" i="0" dirty="0">
                <a:solidFill>
                  <a:srgbClr val="333333"/>
                </a:solidFill>
                <a:effectLst/>
                <a:latin typeface="Source Sans Pro" panose="020B0503030403020204" pitchFamily="34" charset="0"/>
              </a:rPr>
              <a:t>Bilevel positive airway pressure (BPAP) can be an effective treatment for CSA when used in the spontaneous-timed (ST) mode, although it is typically used after both CPAP and oxygen therapy has failed. Unlike ASV, BPAP typically offers a fixed degree of inspiratory pressure support and thus can minimize hypopnea events. However, when used in the spontaneous mode without a backup rate, it will not ventilate the patient during periods of central apnea; indeed, the hyperventilation induced by a larger pressure support may actually exacerbate the frequency and duration of central apnea events. Therefore, BPAP should not be used without a backup rate in this population (choice B is incorrect).</a:t>
            </a:r>
          </a:p>
          <a:p>
            <a:pPr algn="l"/>
            <a:r>
              <a:rPr lang="en-US" b="0" i="0" dirty="0">
                <a:solidFill>
                  <a:srgbClr val="333333"/>
                </a:solidFill>
                <a:effectLst/>
                <a:latin typeface="Source Sans Pro" panose="020B0503030403020204" pitchFamily="34" charset="0"/>
              </a:rPr>
              <a:t>Because the ventilatory response to CO</a:t>
            </a:r>
            <a:r>
              <a:rPr lang="en-US"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is lower during REM sleep, primary CSA is usually significantly attenuated during REM (choice A is incorrect). In addition, because central events are more common during transitions into and out of sleep, low-dose sedative-hypnotic agents have been evaluated for primary CSA, and have been shown to reduce disease severity (choice C is incorrect), though there are no formal recommendations for use of this therapy at this time due to the relative paucity of data.</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23</a:t>
            </a:fld>
            <a:endParaRPr lang="en-US"/>
          </a:p>
        </p:txBody>
      </p:sp>
    </p:spTree>
    <p:extLst>
      <p:ext uri="{BB962C8B-B14F-4D97-AF65-F5344CB8AC3E}">
        <p14:creationId xmlns:p14="http://schemas.microsoft.com/office/powerpoint/2010/main" val="214666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Proceed with surgery</a:t>
            </a:r>
          </a:p>
          <a:p>
            <a:endParaRPr lang="en-US" dirty="0"/>
          </a:p>
          <a:p>
            <a:r>
              <a:rPr lang="en-US" b="0" i="0" dirty="0">
                <a:solidFill>
                  <a:srgbClr val="333333"/>
                </a:solidFill>
                <a:effectLst/>
                <a:latin typeface="Source Sans Pro" panose="020B0503030403020204" pitchFamily="34" charset="0"/>
              </a:rPr>
              <a:t>A large prospective, observational study reported that among at-risk adults undergoing major noncardiac surgery, unrecognized severe OSA was significantly associated with increased risk of 30-day postoperative cardiovascular complications. In this study, </a:t>
            </a:r>
            <a:r>
              <a:rPr lang="en-US" b="0" i="1" dirty="0">
                <a:solidFill>
                  <a:srgbClr val="333333"/>
                </a:solidFill>
                <a:effectLst/>
                <a:latin typeface="Source Sans Pro" panose="020B0503030403020204" pitchFamily="34" charset="0"/>
              </a:rPr>
              <a:t>high risk</a:t>
            </a:r>
            <a:r>
              <a:rPr lang="en-US" b="0" i="0" dirty="0">
                <a:solidFill>
                  <a:srgbClr val="333333"/>
                </a:solidFill>
                <a:effectLst/>
                <a:latin typeface="Source Sans Pro" panose="020B0503030403020204" pitchFamily="34" charset="0"/>
              </a:rPr>
              <a:t> was defined as the presence or history of any of the following medical conditions: coronary artery disease, heart failure, stroke or transient ischemic attack, diabetes requiring treatment, or renal impairment. Importantly, even in this "at-risk" group of adults, mild OSA was not associated with worse postoperative outcomes (choice C is incorrect). Therefore, there is no need for a higher level of monitoring during the postoperative period (choice B is incorrect).</a:t>
            </a:r>
            <a:br>
              <a:rPr lang="en-US" dirty="0"/>
            </a:br>
            <a:br>
              <a:rPr lang="en-US" dirty="0"/>
            </a:br>
            <a:r>
              <a:rPr lang="en-US" b="0" i="0" dirty="0">
                <a:solidFill>
                  <a:srgbClr val="333333"/>
                </a:solidFill>
                <a:effectLst/>
                <a:latin typeface="Source Sans Pro" panose="020B0503030403020204" pitchFamily="34" charset="0"/>
              </a:rPr>
              <a:t>Even though there are no published randomized clinical trials assessing the impact of perioperative CPAP in patients with OSA, it may be prudent to initiate perioperative CPAP in patients with severe OSA, particularly in those who exhibit significant hypoxemia during the sleep study. It is important to point out that no specific level of sleep hypoxemia has been studied; therefore, clinical judgment is required.</a:t>
            </a:r>
            <a:br>
              <a:rPr lang="en-US" dirty="0"/>
            </a:br>
            <a:br>
              <a:rPr lang="en-US" dirty="0"/>
            </a:br>
            <a:r>
              <a:rPr lang="en-US" b="0" i="0" dirty="0">
                <a:solidFill>
                  <a:srgbClr val="333333"/>
                </a:solidFill>
                <a:effectLst/>
                <a:latin typeface="Source Sans Pro" panose="020B0503030403020204" pitchFamily="34" charset="0"/>
              </a:rPr>
              <a:t>Retrospective studies have shown that patients suspected of having obesity-related hypoventilation have increased risk of perioperative cardiopulmonary complications. Delaying elective surgery in such patients is prudent in order to perform a sleep study and initiate home positive airway pressure therapy and to ensure adequate adherence to positive airway pressure therapy. The appropriate level of postoperative monitoring in these patients has not been well established; therefore, clinical judgment is required</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24</a:t>
            </a:fld>
            <a:endParaRPr lang="en-US"/>
          </a:p>
        </p:txBody>
      </p:sp>
    </p:spTree>
    <p:extLst>
      <p:ext uri="{BB962C8B-B14F-4D97-AF65-F5344CB8AC3E}">
        <p14:creationId xmlns:p14="http://schemas.microsoft.com/office/powerpoint/2010/main" val="332446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recent overview and synthesis here: https://</a:t>
            </a:r>
            <a:r>
              <a:rPr lang="en-US" dirty="0" err="1"/>
              <a:t>onlinelibrary.wiley.com</a:t>
            </a:r>
            <a:r>
              <a:rPr lang="en-US" dirty="0"/>
              <a:t>/</a:t>
            </a:r>
            <a:r>
              <a:rPr lang="en-US" dirty="0" err="1"/>
              <a:t>doi</a:t>
            </a:r>
            <a:r>
              <a:rPr lang="en-US" dirty="0"/>
              <a:t>/full/10.1002/alr.23079?casa_token=dhAPi6XTfPAAAAAA%3AziSV7MBZkUnyguOxVc2zNuWxexOaZE5OExdAE0DyCz8M4BJ0sRtLD1neWN3_wxayRDmHnqJwPof3rRs </a:t>
            </a:r>
          </a:p>
          <a:p>
            <a:endParaRPr lang="en-US" dirty="0"/>
          </a:p>
          <a:p>
            <a:r>
              <a:rPr lang="en-US" dirty="0"/>
              <a:t>Aims: </a:t>
            </a:r>
          </a:p>
          <a:p>
            <a:r>
              <a:rPr lang="en-US" dirty="0"/>
              <a:t>Get more seek questions right</a:t>
            </a:r>
          </a:p>
          <a:p>
            <a:r>
              <a:rPr lang="en-US" dirty="0"/>
              <a:t>Understand central apneas</a:t>
            </a:r>
          </a:p>
          <a:p>
            <a:r>
              <a:rPr lang="en-US" dirty="0"/>
              <a:t>(?variation in control of breathing by sleep stage?)</a:t>
            </a:r>
          </a:p>
          <a:p>
            <a:r>
              <a:rPr lang="en-US" dirty="0"/>
              <a:t>Understand RADs vs HMVs and their most common modes/uses</a:t>
            </a:r>
          </a:p>
          <a:p>
            <a:r>
              <a:rPr lang="en-US" dirty="0"/>
              <a:t>Know which patients should get tested for OSA. </a:t>
            </a:r>
          </a:p>
          <a:p>
            <a:endParaRPr lang="en-US" dirty="0"/>
          </a:p>
          <a:p>
            <a:r>
              <a:rPr lang="en-US" dirty="0"/>
              <a:t>Overall plan: </a:t>
            </a:r>
          </a:p>
          <a:p>
            <a:r>
              <a:rPr lang="en-US" dirty="0"/>
              <a:t>Review seek questions on the PSG /waveforms</a:t>
            </a:r>
          </a:p>
          <a:p>
            <a:r>
              <a:rPr lang="en-US" dirty="0"/>
              <a:t>Do seek question on the central apneas and explain pathogenesis</a:t>
            </a:r>
          </a:p>
          <a:p>
            <a:r>
              <a:rPr lang="en-US" dirty="0"/>
              <a:t>Explain different modes, and different devices [/DME qualification] </a:t>
            </a:r>
          </a:p>
          <a:p>
            <a:r>
              <a:rPr lang="en-US" dirty="0"/>
              <a:t>Then explore different indications for testing. </a:t>
            </a:r>
          </a:p>
        </p:txBody>
      </p:sp>
      <p:sp>
        <p:nvSpPr>
          <p:cNvPr id="4" name="Slide Number Placeholder 3"/>
          <p:cNvSpPr>
            <a:spLocks noGrp="1"/>
          </p:cNvSpPr>
          <p:nvPr>
            <p:ph type="sldNum" sz="quarter" idx="5"/>
          </p:nvPr>
        </p:nvSpPr>
        <p:spPr/>
        <p:txBody>
          <a:bodyPr/>
          <a:lstStyle/>
          <a:p>
            <a:fld id="{725E58E9-BDE0-A847-BB24-000D411EAE09}" type="slidenum">
              <a:rPr lang="en-US" smtClean="0"/>
              <a:t>2</a:t>
            </a:fld>
            <a:endParaRPr lang="en-US"/>
          </a:p>
        </p:txBody>
      </p:sp>
    </p:spTree>
    <p:extLst>
      <p:ext uri="{BB962C8B-B14F-4D97-AF65-F5344CB8AC3E}">
        <p14:creationId xmlns:p14="http://schemas.microsoft.com/office/powerpoint/2010/main" val="3525587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Proceed with surgery</a:t>
            </a:r>
          </a:p>
          <a:p>
            <a:endParaRPr lang="en-US" dirty="0"/>
          </a:p>
          <a:p>
            <a:r>
              <a:rPr lang="en-US" b="0" i="0" dirty="0">
                <a:solidFill>
                  <a:srgbClr val="333333"/>
                </a:solidFill>
                <a:effectLst/>
                <a:latin typeface="Source Sans Pro" panose="020B0503030403020204" pitchFamily="34" charset="0"/>
              </a:rPr>
              <a:t>A large prospective, observational study reported that among at-risk adults undergoing major noncardiac surgery, unrecognized severe OSA was significantly associated with increased risk of 30-day postoperative cardiovascular complications. In this study, </a:t>
            </a:r>
            <a:r>
              <a:rPr lang="en-US" b="0" i="1" dirty="0">
                <a:solidFill>
                  <a:srgbClr val="333333"/>
                </a:solidFill>
                <a:effectLst/>
                <a:latin typeface="Source Sans Pro" panose="020B0503030403020204" pitchFamily="34" charset="0"/>
              </a:rPr>
              <a:t>high risk</a:t>
            </a:r>
            <a:r>
              <a:rPr lang="en-US" b="0" i="0" dirty="0">
                <a:solidFill>
                  <a:srgbClr val="333333"/>
                </a:solidFill>
                <a:effectLst/>
                <a:latin typeface="Source Sans Pro" panose="020B0503030403020204" pitchFamily="34" charset="0"/>
              </a:rPr>
              <a:t> was defined as the presence or history of any of the following medical conditions: coronary artery disease, heart failure, stroke or transient ischemic attack, diabetes requiring treatment, or renal impairment. Importantly, even in this "at-risk" group of adults, mild OSA was not associated with worse postoperative outcomes (choice C is incorrect). Therefore, there is no need for a higher level of monitoring during the postoperative period (choice B is incorrect).</a:t>
            </a:r>
            <a:br>
              <a:rPr lang="en-US" dirty="0"/>
            </a:br>
            <a:br>
              <a:rPr lang="en-US" dirty="0"/>
            </a:br>
            <a:r>
              <a:rPr lang="en-US" b="0" i="0" dirty="0">
                <a:solidFill>
                  <a:srgbClr val="333333"/>
                </a:solidFill>
                <a:effectLst/>
                <a:latin typeface="Source Sans Pro" panose="020B0503030403020204" pitchFamily="34" charset="0"/>
              </a:rPr>
              <a:t>Even though there are no published randomized clinical trials assessing the impact of perioperative CPAP in patients with OSA, it may be prudent to initiate perioperative CPAP in patients with severe OSA, particularly in those who exhibit significant hypoxemia during the sleep study. It is important to point out that no specific level of sleep hypoxemia has been studied; therefore, clinical judgment is required.</a:t>
            </a:r>
            <a:br>
              <a:rPr lang="en-US" dirty="0"/>
            </a:br>
            <a:br>
              <a:rPr lang="en-US" dirty="0"/>
            </a:br>
            <a:r>
              <a:rPr lang="en-US" b="0" i="0" dirty="0">
                <a:solidFill>
                  <a:srgbClr val="333333"/>
                </a:solidFill>
                <a:effectLst/>
                <a:latin typeface="Source Sans Pro" panose="020B0503030403020204" pitchFamily="34" charset="0"/>
              </a:rPr>
              <a:t>Retrospective studies have shown that patients suspected of having obesity-related hypoventilation have increased risk of perioperative cardiopulmonary complications. Delaying elective surgery in such patients is prudent in order to perform a sleep study and initiate home positive airway pressure therapy and to ensure adequate adherence to positive airway pressure therapy. The appropriate level of postoperative monitoring in these patients has not been well established; therefore, clinical judgment is required</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25</a:t>
            </a:fld>
            <a:endParaRPr lang="en-US"/>
          </a:p>
        </p:txBody>
      </p:sp>
    </p:spTree>
    <p:extLst>
      <p:ext uri="{BB962C8B-B14F-4D97-AF65-F5344CB8AC3E}">
        <p14:creationId xmlns:p14="http://schemas.microsoft.com/office/powerpoint/2010/main" val="1659654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Historical: </a:t>
            </a:r>
          </a:p>
          <a:p>
            <a:pPr>
              <a:buFont typeface="Arial" panose="020B0604020202020204" pitchFamily="34" charset="0"/>
              <a:buChar char="•"/>
            </a:pPr>
            <a:r>
              <a:rPr lang="en-US" dirty="0">
                <a:effectLst/>
                <a:latin typeface="Helvetica Neue" panose="02000503000000020004" pitchFamily="2" charset="0"/>
              </a:rPr>
              <a:t>Initially, tabulated # of events -&gt; tried to find best way to count.  (Adding hypopnea, 30 vs 50% flow reduction, etc.)</a:t>
            </a:r>
          </a:p>
          <a:p>
            <a:pPr>
              <a:buFont typeface="Arial" panose="020B0604020202020204" pitchFamily="34" charset="0"/>
              <a:buChar char="•"/>
            </a:pPr>
            <a:r>
              <a:rPr lang="en-US" dirty="0">
                <a:effectLst/>
                <a:latin typeface="Helvetica Neue" panose="02000503000000020004" pitchFamily="2" charset="0"/>
              </a:rPr>
              <a:t>This is a surrogate for the ventilatory abnormality of interest</a:t>
            </a:r>
          </a:p>
          <a:p>
            <a:pPr>
              <a:buFont typeface="Arial" panose="020B0604020202020204" pitchFamily="34" charset="0"/>
              <a:buChar char="•"/>
            </a:pPr>
            <a:r>
              <a:rPr lang="en-US" dirty="0">
                <a:effectLst/>
                <a:latin typeface="Helvetica Neue" panose="02000503000000020004" pitchFamily="2" charset="0"/>
              </a:rPr>
              <a:t>That ventilatory burden is itself just a risk factor for the adverse effects of disease. </a:t>
            </a:r>
          </a:p>
          <a:p>
            <a:pPr marL="742950" lvl="1" indent="-285750">
              <a:buFont typeface="Arial" panose="020B0604020202020204" pitchFamily="34" charset="0"/>
              <a:buChar char="•"/>
            </a:pPr>
            <a:r>
              <a:rPr lang="en-US" dirty="0">
                <a:effectLst/>
                <a:latin typeface="Helvetica Neue" panose="02000503000000020004" pitchFamily="2" charset="0"/>
              </a:rPr>
              <a:t>Metrics of sleep apnea severity: beyond the AHI article summarizes this.</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Ways to improve (prediction of consequences, prediction of therapy) : </a:t>
            </a:r>
          </a:p>
          <a:p>
            <a:pPr>
              <a:buFont typeface="Arial" panose="020B0604020202020204" pitchFamily="34" charset="0"/>
              <a:buChar char="•"/>
            </a:pPr>
            <a:r>
              <a:rPr lang="en-US" dirty="0">
                <a:effectLst/>
                <a:latin typeface="Helvetica Neue" panose="02000503000000020004" pitchFamily="2" charset="0"/>
              </a:rPr>
              <a:t>Refine thresholds</a:t>
            </a:r>
          </a:p>
          <a:p>
            <a:pPr>
              <a:buFont typeface="Arial" panose="020B0604020202020204" pitchFamily="34" charset="0"/>
              <a:buChar char="•"/>
            </a:pPr>
            <a:r>
              <a:rPr lang="en-US" dirty="0">
                <a:effectLst/>
                <a:latin typeface="Helvetica Neue" panose="02000503000000020004" pitchFamily="2" charset="0"/>
              </a:rPr>
              <a:t>Only count events with consequences. </a:t>
            </a:r>
          </a:p>
          <a:p>
            <a:pPr>
              <a:buFont typeface="Arial" panose="020B0604020202020204" pitchFamily="34" charset="0"/>
              <a:buChar char="•"/>
            </a:pPr>
            <a:r>
              <a:rPr lang="en-US" dirty="0">
                <a:effectLst/>
                <a:latin typeface="Helvetica Neue" panose="02000503000000020004" pitchFamily="2" charset="0"/>
              </a:rPr>
              <a:t>Hypoxic burden, arousal burden (though these are still contingent on events) - summarizes consequences </a:t>
            </a:r>
          </a:p>
          <a:p>
            <a:pPr>
              <a:buFont typeface="Arial" panose="020B0604020202020204" pitchFamily="34" charset="0"/>
              <a:buChar char="•"/>
            </a:pPr>
            <a:r>
              <a:rPr lang="en-US" dirty="0">
                <a:effectLst/>
                <a:latin typeface="Helvetica Neue" panose="02000503000000020004" pitchFamily="2" charset="0"/>
              </a:rPr>
              <a:t>PUP - trying to impute the underlying precision. [ ] what is this? </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27</a:t>
            </a:fld>
            <a:endParaRPr lang="en-US"/>
          </a:p>
        </p:txBody>
      </p:sp>
    </p:spTree>
    <p:extLst>
      <p:ext uri="{BB962C8B-B14F-4D97-AF65-F5344CB8AC3E}">
        <p14:creationId xmlns:p14="http://schemas.microsoft.com/office/powerpoint/2010/main" val="195509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people do respond (sleepiness) to treatment than would be expected if it was all bullshit</a:t>
            </a:r>
          </a:p>
        </p:txBody>
      </p:sp>
      <p:sp>
        <p:nvSpPr>
          <p:cNvPr id="4" name="Slide Number Placeholder 3"/>
          <p:cNvSpPr>
            <a:spLocks noGrp="1"/>
          </p:cNvSpPr>
          <p:nvPr>
            <p:ph type="sldNum" sz="quarter" idx="5"/>
          </p:nvPr>
        </p:nvSpPr>
        <p:spPr/>
        <p:txBody>
          <a:bodyPr/>
          <a:lstStyle/>
          <a:p>
            <a:fld id="{725E58E9-BDE0-A847-BB24-000D411EAE09}" type="slidenum">
              <a:rPr lang="en-US" smtClean="0"/>
              <a:t>28</a:t>
            </a:fld>
            <a:endParaRPr lang="en-US"/>
          </a:p>
        </p:txBody>
      </p:sp>
    </p:spTree>
    <p:extLst>
      <p:ext uri="{BB962C8B-B14F-4D97-AF65-F5344CB8AC3E}">
        <p14:creationId xmlns:p14="http://schemas.microsoft.com/office/powerpoint/2010/main" val="8520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29</a:t>
            </a:fld>
            <a:endParaRPr lang="en-US"/>
          </a:p>
        </p:txBody>
      </p:sp>
    </p:spTree>
    <p:extLst>
      <p:ext uri="{BB962C8B-B14F-4D97-AF65-F5344CB8AC3E}">
        <p14:creationId xmlns:p14="http://schemas.microsoft.com/office/powerpoint/2010/main" val="1333353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Andrade RGS, Viana FM, Nascimento JA, et al. Nasal vs oronasal CPAP for OSA treatment: a meta-analysis. </a:t>
            </a:r>
            <a:r>
              <a:rPr lang="en-US" b="0" i="1" dirty="0">
                <a:solidFill>
                  <a:srgbClr val="333333"/>
                </a:solidFill>
                <a:effectLst/>
                <a:latin typeface="Source Sans Pro" panose="020B0503030403020204" pitchFamily="34" charset="0"/>
              </a:rPr>
              <a:t>Chest</a:t>
            </a:r>
            <a:r>
              <a:rPr lang="en-US" b="0" i="0" dirty="0">
                <a:solidFill>
                  <a:srgbClr val="333333"/>
                </a:solidFill>
                <a:effectLst/>
                <a:latin typeface="Source Sans Pro" panose="020B0503030403020204" pitchFamily="34" charset="0"/>
              </a:rPr>
              <a:t>. 2018;153(3):665-674. </a:t>
            </a:r>
            <a:r>
              <a:rPr lang="en-US" b="0" i="0" u="sng" dirty="0">
                <a:solidFill>
                  <a:srgbClr val="3687C6"/>
                </a:solidFill>
                <a:effectLst/>
                <a:latin typeface="Source Sans Pro" panose="020B0503030403020204" pitchFamily="34" charset="0"/>
                <a:hlinkClick r:id="rId3"/>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Deshpande S, Joosten S, Turton A, et al. Oronasal masks require a higher pressure than nasal and nasal pillow masks for the treatment of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2016;12(9):1263-1268. </a:t>
            </a:r>
            <a:r>
              <a:rPr lang="en-US" b="0" i="0" u="sng" dirty="0">
                <a:solidFill>
                  <a:srgbClr val="3687C6"/>
                </a:solidFill>
                <a:effectLst/>
                <a:latin typeface="Source Sans Pro" panose="020B0503030403020204" pitchFamily="34" charset="0"/>
                <a:hlinkClick r:id="rId4"/>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Rowland S, </a:t>
            </a:r>
            <a:r>
              <a:rPr lang="en-US" b="0" i="0" dirty="0" err="1">
                <a:solidFill>
                  <a:srgbClr val="333333"/>
                </a:solidFill>
                <a:effectLst/>
                <a:latin typeface="Source Sans Pro" panose="020B0503030403020204" pitchFamily="34" charset="0"/>
              </a:rPr>
              <a:t>Aiyappan</a:t>
            </a:r>
            <a:r>
              <a:rPr lang="en-US" b="0" i="0" dirty="0">
                <a:solidFill>
                  <a:srgbClr val="333333"/>
                </a:solidFill>
                <a:effectLst/>
                <a:latin typeface="Source Sans Pro" panose="020B0503030403020204" pitchFamily="34" charset="0"/>
              </a:rPr>
              <a:t> V, Hennessy C, et al. Comparing the efficacy, mask leak, patient adherence, and patient preference of three different CPAP interfaces to treat moderate-severe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2018;14(1):101-108. </a:t>
            </a:r>
            <a:r>
              <a:rPr lang="en-US" b="0" i="0" u="sng" dirty="0">
                <a:solidFill>
                  <a:srgbClr val="3687C6"/>
                </a:solidFill>
                <a:effectLst/>
                <a:latin typeface="Source Sans Pro" panose="020B0503030403020204" pitchFamily="34" charset="0"/>
                <a:hlinkClick r:id="rId5"/>
              </a:rPr>
              <a:t>PubMed</a:t>
            </a: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31</a:t>
            </a:fld>
            <a:endParaRPr lang="en-US"/>
          </a:p>
        </p:txBody>
      </p:sp>
    </p:spTree>
    <p:extLst>
      <p:ext uri="{BB962C8B-B14F-4D97-AF65-F5344CB8AC3E}">
        <p14:creationId xmlns:p14="http://schemas.microsoft.com/office/powerpoint/2010/main" val="1240743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Andrade RGS, Viana FM, Nascimento JA, et al. Nasal vs oronasal CPAP for OSA treatment: a meta-analysis. </a:t>
            </a:r>
            <a:r>
              <a:rPr lang="en-US" b="0" i="1" dirty="0">
                <a:solidFill>
                  <a:srgbClr val="333333"/>
                </a:solidFill>
                <a:effectLst/>
                <a:latin typeface="Source Sans Pro" panose="020B0503030403020204" pitchFamily="34" charset="0"/>
              </a:rPr>
              <a:t>Chest</a:t>
            </a:r>
            <a:r>
              <a:rPr lang="en-US" b="0" i="0" dirty="0">
                <a:solidFill>
                  <a:srgbClr val="333333"/>
                </a:solidFill>
                <a:effectLst/>
                <a:latin typeface="Source Sans Pro" panose="020B0503030403020204" pitchFamily="34" charset="0"/>
              </a:rPr>
              <a:t>. 2018;153(3):665-674. </a:t>
            </a:r>
            <a:r>
              <a:rPr lang="en-US" b="0" i="0" u="sng" dirty="0">
                <a:solidFill>
                  <a:srgbClr val="3687C6"/>
                </a:solidFill>
                <a:effectLst/>
                <a:latin typeface="Source Sans Pro" panose="020B0503030403020204" pitchFamily="34" charset="0"/>
                <a:hlinkClick r:id="rId3"/>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Deshpande S, Joosten S, Turton A, et al. Oronasal masks require a higher pressure than nasal and nasal pillow masks for the treatment of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2016;12(9):1263-1268. </a:t>
            </a:r>
            <a:r>
              <a:rPr lang="en-US" b="0" i="0" u="sng" dirty="0">
                <a:solidFill>
                  <a:srgbClr val="3687C6"/>
                </a:solidFill>
                <a:effectLst/>
                <a:latin typeface="Source Sans Pro" panose="020B0503030403020204" pitchFamily="34" charset="0"/>
                <a:hlinkClick r:id="rId4"/>
              </a:rPr>
              <a:t>PubMed</a:t>
            </a:r>
            <a:endParaRPr lang="en-US" b="0" i="0" dirty="0">
              <a:solidFill>
                <a:srgbClr val="333333"/>
              </a:solidFill>
              <a:effectLst/>
              <a:latin typeface="Source Sans Pro" panose="020B0503030403020204" pitchFamily="34" charset="0"/>
            </a:endParaRPr>
          </a:p>
          <a:p>
            <a:pPr algn="l"/>
            <a:r>
              <a:rPr lang="en-US" b="1" i="0" u="none" strike="noStrike" dirty="0">
                <a:solidFill>
                  <a:srgbClr val="333333"/>
                </a:solidFill>
                <a:effectLst/>
                <a:latin typeface="Source Sans Pro" panose="020B0503030403020204" pitchFamily="34" charset="0"/>
              </a:rPr>
              <a:t> Save</a:t>
            </a:r>
            <a:endParaRPr lang="en-US" b="0" i="0" dirty="0">
              <a:solidFill>
                <a:srgbClr val="333333"/>
              </a:solidFill>
              <a:effectLst/>
              <a:latin typeface="Source Sans Pro" panose="020B0503030403020204" pitchFamily="34" charset="0"/>
            </a:endParaRPr>
          </a:p>
          <a:p>
            <a:pPr algn="l"/>
            <a:r>
              <a:rPr lang="en-US" b="0" i="0" dirty="0">
                <a:solidFill>
                  <a:srgbClr val="333333"/>
                </a:solidFill>
                <a:effectLst/>
                <a:latin typeface="Source Sans Pro" panose="020B0503030403020204" pitchFamily="34" charset="0"/>
              </a:rPr>
              <a:t>Rowland S, </a:t>
            </a:r>
            <a:r>
              <a:rPr lang="en-US" b="0" i="0" dirty="0" err="1">
                <a:solidFill>
                  <a:srgbClr val="333333"/>
                </a:solidFill>
                <a:effectLst/>
                <a:latin typeface="Source Sans Pro" panose="020B0503030403020204" pitchFamily="34" charset="0"/>
              </a:rPr>
              <a:t>Aiyappan</a:t>
            </a:r>
            <a:r>
              <a:rPr lang="en-US" b="0" i="0" dirty="0">
                <a:solidFill>
                  <a:srgbClr val="333333"/>
                </a:solidFill>
                <a:effectLst/>
                <a:latin typeface="Source Sans Pro" panose="020B0503030403020204" pitchFamily="34" charset="0"/>
              </a:rPr>
              <a:t> V, Hennessy C, et al. Comparing the efficacy, mask leak, patient adherence, and patient preference of three different CPAP interfaces to treat moderate-severe obstructive sleep apnea. </a:t>
            </a:r>
            <a:r>
              <a:rPr lang="en-US" b="0" i="1" dirty="0">
                <a:solidFill>
                  <a:srgbClr val="333333"/>
                </a:solidFill>
                <a:effectLst/>
                <a:latin typeface="Source Sans Pro" panose="020B0503030403020204" pitchFamily="34" charset="0"/>
              </a:rPr>
              <a:t>J Clin Sleep Med</a:t>
            </a:r>
            <a:r>
              <a:rPr lang="en-US" b="0" i="0" dirty="0">
                <a:solidFill>
                  <a:srgbClr val="333333"/>
                </a:solidFill>
                <a:effectLst/>
                <a:latin typeface="Source Sans Pro" panose="020B0503030403020204" pitchFamily="34" charset="0"/>
              </a:rPr>
              <a:t>. 2018;14(1):101-108. </a:t>
            </a:r>
            <a:r>
              <a:rPr lang="en-US" b="0" i="0" u="sng" dirty="0">
                <a:solidFill>
                  <a:srgbClr val="3687C6"/>
                </a:solidFill>
                <a:effectLst/>
                <a:latin typeface="Source Sans Pro" panose="020B0503030403020204" pitchFamily="34" charset="0"/>
                <a:hlinkClick r:id="rId5"/>
              </a:rPr>
              <a:t>PubMed</a:t>
            </a: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32</a:t>
            </a:fld>
            <a:endParaRPr lang="en-US"/>
          </a:p>
        </p:txBody>
      </p:sp>
    </p:spTree>
    <p:extLst>
      <p:ext uri="{BB962C8B-B14F-4D97-AF65-F5344CB8AC3E}">
        <p14:creationId xmlns:p14="http://schemas.microsoft.com/office/powerpoint/2010/main" val="200770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ource Sans Pro" panose="020B0503030403020204" pitchFamily="34" charset="0"/>
              </a:rPr>
              <a:t>Multiple randomized clinical trials have shown that treatment of mild OSA improves daytime symptoms, quality of life, and the bed partner's quality of life. The patient is convinced she has OSA and remains very interested in treatment. An oral appliance designed to advance the mandible during sleep is an important therapeutic approach in patients with OSA, particularly in those with mild to moderate OSA. These devices can be used as a first-line treatment option, and it should definitely be considered in those who cannot tolerate CPAP therapy (choice A is correct).</a:t>
            </a:r>
            <a:br>
              <a:rPr lang="en-US" dirty="0"/>
            </a:br>
            <a:br>
              <a:rPr lang="en-US" dirty="0"/>
            </a:br>
            <a:r>
              <a:rPr lang="en-US" b="0" i="0" dirty="0">
                <a:solidFill>
                  <a:srgbClr val="333333"/>
                </a:solidFill>
                <a:effectLst/>
                <a:latin typeface="Source Sans Pro" panose="020B0503030403020204" pitchFamily="34" charset="0"/>
              </a:rPr>
              <a:t>Despite multiple attempts, this patient continues to be CPAP intolerant. Therefore, insisting on using CPAP is unlikely to be helpful (choice B is incorrect). Randomized clinical trials have shown that in CPAP-naive patients, features related to the positive airway pressure (PAP) device itself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auto-PAP vs fixed CPAP pressure, bilevel PAP vs CPAP, heated humidification vs no heated humidification, or expiratory pressure relief vs no expiratory pressure relief) does not lead to better CPAP adherence. However, this may not apply to patients who have a specific complaint about CPAP therapy. It is important to note that in a subset of patients, simple interventions such as finding a more comfortable mask interface or specific adjustments of the PAP device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adjustment of heated humidification, expiratory pressure relief, or switching to bilevel PAP) can improve tolerance and lead to better adherence to PAP therapy. Moreover, randomized clinical trials have shown that motivational enhancement/cognitive behavioral therapy techniques and telemonitoring can improve CPAP adherence. However, in this patient, a variety of interfaces were tried to no avail, and her main complaint was not being willing to wear a mask on her face. Lastly, it is important to consider that in a small proportion of patients, CPAP can make them feel worse and be more disruptive to their sleep.</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33</a:t>
            </a:fld>
            <a:endParaRPr lang="en-US"/>
          </a:p>
        </p:txBody>
      </p:sp>
    </p:spTree>
    <p:extLst>
      <p:ext uri="{BB962C8B-B14F-4D97-AF65-F5344CB8AC3E}">
        <p14:creationId xmlns:p14="http://schemas.microsoft.com/office/powerpoint/2010/main" val="226096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UTD: </a:t>
            </a:r>
          </a:p>
          <a:p>
            <a:endParaRPr lang="en-US" dirty="0"/>
          </a:p>
          <a:p>
            <a:r>
              <a:rPr lang="en-US" b="0" i="0" dirty="0">
                <a:solidFill>
                  <a:srgbClr val="232323"/>
                </a:solidFill>
                <a:effectLst/>
                <a:latin typeface="Noto Sans" panose="020B0604020202020204" pitchFamily="34" charset="0"/>
              </a:rPr>
              <a:t>Some studies suggest that complete resolution of OSA, defined as an AHI &lt;5 events per hour during treatment, is more likely in patients with mild to moderate OSA (AHI 5 to 30 events per hour) than in patients with severe OSA (AHI &gt;30 events per hour) [</a:t>
            </a:r>
            <a:r>
              <a:rPr lang="en-US" b="0" i="0" u="none" strike="noStrike" dirty="0">
                <a:solidFill>
                  <a:srgbClr val="005B92"/>
                </a:solidFill>
                <a:effectLst/>
                <a:latin typeface="Noto Sans" panose="020B0604020202020204" pitchFamily="34" charset="0"/>
                <a:hlinkClick r:id="rId3"/>
              </a:rPr>
              <a:t>12</a:t>
            </a:r>
            <a:r>
              <a:rPr lang="en-US" b="0" i="0" dirty="0">
                <a:solidFill>
                  <a:srgbClr val="232323"/>
                </a:solidFill>
                <a:effectLst/>
                <a:latin typeface="Noto Sans" panose="020B0604020202020204" pitchFamily="34" charset="0"/>
              </a:rPr>
              <a:t>]. However, this finding has not been universal [</a:t>
            </a:r>
            <a:r>
              <a:rPr lang="en-US" b="0" i="0" u="none" strike="noStrike" dirty="0">
                <a:solidFill>
                  <a:srgbClr val="005B92"/>
                </a:solidFill>
                <a:effectLst/>
                <a:latin typeface="Noto Sans" panose="020B0604020202020204" pitchFamily="34" charset="0"/>
                <a:hlinkClick r:id="rId4"/>
              </a:rPr>
              <a:t>8,9</a:t>
            </a:r>
            <a:r>
              <a:rPr lang="en-US" b="0" i="0" dirty="0">
                <a:solidFill>
                  <a:srgbClr val="232323"/>
                </a:solidFill>
                <a:effectLst/>
                <a:latin typeface="Noto Sans" panose="020B0604020202020204" pitchFamily="34" charset="0"/>
              </a:rPr>
              <a:t>].</a:t>
            </a:r>
          </a:p>
          <a:p>
            <a:endParaRPr lang="en-US" b="0" i="0" dirty="0">
              <a:solidFill>
                <a:srgbClr val="232323"/>
              </a:solidFill>
              <a:effectLst/>
              <a:latin typeface="Noto Sans" panose="020B0604020202020204" pitchFamily="34" charset="0"/>
            </a:endParaRPr>
          </a:p>
          <a:p>
            <a:endParaRPr lang="en-US" b="0" i="0" dirty="0">
              <a:solidFill>
                <a:srgbClr val="232323"/>
              </a:solidFill>
              <a:effectLst/>
              <a:latin typeface="Noto Sans" panose="020B0604020202020204" pitchFamily="34" charset="0"/>
            </a:endParaRPr>
          </a:p>
          <a:p>
            <a:r>
              <a:rPr lang="en-US" i="1" dirty="0">
                <a:solidFill>
                  <a:srgbClr val="231F20"/>
                </a:solidFill>
                <a:effectLst/>
                <a:latin typeface="Times"/>
              </a:rPr>
              <a:t>The incomplete reduction of</a:t>
            </a:r>
            <a:endParaRPr lang="en-US" dirty="0">
              <a:solidFill>
                <a:srgbClr val="231F20"/>
              </a:solidFill>
              <a:effectLst/>
              <a:latin typeface="Times"/>
            </a:endParaRPr>
          </a:p>
          <a:p>
            <a:r>
              <a:rPr lang="en-US" i="1" dirty="0">
                <a:solidFill>
                  <a:srgbClr val="231F20"/>
                </a:solidFill>
                <a:effectLst/>
                <a:latin typeface="Times"/>
              </a:rPr>
              <a:t>AHI is partly counterbalanced by greater adherence and more regular nightly usage. Consequently, the</a:t>
            </a:r>
            <a:endParaRPr lang="en-US" dirty="0">
              <a:solidFill>
                <a:srgbClr val="231F20"/>
              </a:solidFill>
              <a:effectLst/>
              <a:latin typeface="Times"/>
            </a:endParaRPr>
          </a:p>
          <a:p>
            <a:r>
              <a:rPr lang="en-US" i="1" dirty="0">
                <a:solidFill>
                  <a:srgbClr val="231F20"/>
                </a:solidFill>
                <a:effectLst/>
                <a:latin typeface="Times"/>
              </a:rPr>
              <a:t>mean disease alleviation defined by the ratio of adherence to treatment over total sleep time divided by the</a:t>
            </a:r>
            <a:endParaRPr lang="en-US" dirty="0">
              <a:solidFill>
                <a:srgbClr val="231F20"/>
              </a:solidFill>
              <a:effectLst/>
              <a:latin typeface="Times"/>
            </a:endParaRPr>
          </a:p>
          <a:p>
            <a:r>
              <a:rPr lang="en-US" i="1" dirty="0">
                <a:solidFill>
                  <a:srgbClr val="231F20"/>
                </a:solidFill>
                <a:effectLst/>
                <a:latin typeface="Times"/>
              </a:rPr>
              <a:t>percentage of therapeutic efficacy is equivalent between CPAP and MADs [61, 62]. Indeed, overall,</a:t>
            </a:r>
            <a:endParaRPr lang="en-US" dirty="0">
              <a:solidFill>
                <a:srgbClr val="231F20"/>
              </a:solidFill>
              <a:effectLst/>
              <a:latin typeface="Times"/>
            </a:endParaRPr>
          </a:p>
          <a:p>
            <a:r>
              <a:rPr lang="en-US" i="1" dirty="0">
                <a:solidFill>
                  <a:srgbClr val="231F20"/>
                </a:solidFill>
                <a:effectLst/>
                <a:latin typeface="Times"/>
              </a:rPr>
              <a:t>MADs provide similar health outcomes to CPAP [63]. The equivalent efficacy of MAD and CPAP in</a:t>
            </a:r>
            <a:endParaRPr lang="en-US" dirty="0">
              <a:solidFill>
                <a:srgbClr val="231F20"/>
              </a:solidFill>
              <a:effectLst/>
              <a:latin typeface="Times"/>
            </a:endParaRPr>
          </a:p>
          <a:p>
            <a:r>
              <a:rPr lang="en-US" i="1" dirty="0">
                <a:solidFill>
                  <a:srgbClr val="231F20"/>
                </a:solidFill>
                <a:effectLst/>
                <a:latin typeface="Times"/>
              </a:rPr>
              <a:t>terms of mean disease alleviation is consistent with the results of a recent individual participant data</a:t>
            </a:r>
            <a:endParaRPr lang="en-US" dirty="0">
              <a:solidFill>
                <a:srgbClr val="231F20"/>
              </a:solidFill>
              <a:effectLst/>
              <a:latin typeface="Times"/>
            </a:endParaRPr>
          </a:p>
          <a:p>
            <a:r>
              <a:rPr lang="en-US" i="1" dirty="0">
                <a:solidFill>
                  <a:srgbClr val="231F20"/>
                </a:solidFill>
                <a:effectLst/>
                <a:latin typeface="Times"/>
              </a:rPr>
              <a:t>meta-analysis including seven </a:t>
            </a:r>
            <a:r>
              <a:rPr lang="en-US" i="1" dirty="0" err="1">
                <a:solidFill>
                  <a:srgbClr val="231F20"/>
                </a:solidFill>
                <a:effectLst/>
                <a:latin typeface="Times"/>
              </a:rPr>
              <a:t>randomised</a:t>
            </a:r>
            <a:r>
              <a:rPr lang="en-US" i="1" dirty="0">
                <a:solidFill>
                  <a:srgbClr val="231F20"/>
                </a:solidFill>
                <a:effectLst/>
                <a:latin typeface="Times"/>
              </a:rPr>
              <a:t> controlled trials. MADs had similar effectiveness to CPAP on</a:t>
            </a:r>
            <a:endParaRPr lang="en-US" dirty="0">
              <a:solidFill>
                <a:srgbClr val="231F20"/>
              </a:solidFill>
              <a:effectLst/>
              <a:latin typeface="Times"/>
            </a:endParaRPr>
          </a:p>
          <a:p>
            <a:r>
              <a:rPr lang="en-US" i="1" dirty="0">
                <a:solidFill>
                  <a:srgbClr val="231F20"/>
                </a:solidFill>
                <a:effectLst/>
                <a:latin typeface="Times"/>
              </a:rPr>
              <a:t>major patient-</a:t>
            </a:r>
            <a:r>
              <a:rPr lang="en-US" i="1" dirty="0" err="1">
                <a:solidFill>
                  <a:srgbClr val="231F20"/>
                </a:solidFill>
                <a:effectLst/>
                <a:latin typeface="Times"/>
              </a:rPr>
              <a:t>centred</a:t>
            </a:r>
            <a:r>
              <a:rPr lang="en-US" i="1" dirty="0">
                <a:solidFill>
                  <a:srgbClr val="231F20"/>
                </a:solidFill>
                <a:effectLst/>
                <a:latin typeface="Times"/>
              </a:rPr>
              <a:t> outcomes including sleepiness and quality of life [64].</a:t>
            </a:r>
            <a:endParaRPr lang="en-US" dirty="0">
              <a:solidFill>
                <a:srgbClr val="231F20"/>
              </a:solidFill>
              <a:effectLst/>
              <a:latin typeface="Times"/>
            </a:endParaRPr>
          </a:p>
          <a:p>
            <a:endParaRPr lang="en-US" b="0" i="0" dirty="0">
              <a:solidFill>
                <a:srgbClr val="232323"/>
              </a:solidFill>
              <a:effectLst/>
              <a:latin typeface="Noto Sans" panose="020B0604020202020204" pitchFamily="34" charset="0"/>
            </a:endParaRPr>
          </a:p>
        </p:txBody>
      </p:sp>
      <p:sp>
        <p:nvSpPr>
          <p:cNvPr id="4" name="Slide Number Placeholder 3"/>
          <p:cNvSpPr>
            <a:spLocks noGrp="1"/>
          </p:cNvSpPr>
          <p:nvPr>
            <p:ph type="sldNum" sz="quarter" idx="5"/>
          </p:nvPr>
        </p:nvSpPr>
        <p:spPr/>
        <p:txBody>
          <a:bodyPr/>
          <a:lstStyle/>
          <a:p>
            <a:fld id="{725E58E9-BDE0-A847-BB24-000D411EAE09}" type="slidenum">
              <a:rPr lang="en-US" smtClean="0"/>
              <a:t>34</a:t>
            </a:fld>
            <a:endParaRPr lang="en-US"/>
          </a:p>
        </p:txBody>
      </p:sp>
    </p:spTree>
    <p:extLst>
      <p:ext uri="{BB962C8B-B14F-4D97-AF65-F5344CB8AC3E}">
        <p14:creationId xmlns:p14="http://schemas.microsoft.com/office/powerpoint/2010/main" val="316184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39</a:t>
            </a:fld>
            <a:endParaRPr lang="en-US"/>
          </a:p>
        </p:txBody>
      </p:sp>
    </p:spTree>
    <p:extLst>
      <p:ext uri="{BB962C8B-B14F-4D97-AF65-F5344CB8AC3E}">
        <p14:creationId xmlns:p14="http://schemas.microsoft.com/office/powerpoint/2010/main" val="453447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r>
              <a:rPr lang="en-US" i="1" dirty="0">
                <a:effectLst/>
                <a:latin typeface="Helvetica" pitchFamily="2" charset="0"/>
              </a:rPr>
              <a:t>a smaller,</a:t>
            </a:r>
            <a:endParaRPr lang="en-US" dirty="0">
              <a:effectLst/>
              <a:latin typeface="Helvetica" pitchFamily="2" charset="0"/>
            </a:endParaRPr>
          </a:p>
          <a:p>
            <a:r>
              <a:rPr lang="en-US" i="1" dirty="0">
                <a:effectLst/>
                <a:latin typeface="Helvetica" pitchFamily="2" charset="0"/>
              </a:rPr>
              <a:t>more collapsible upper airway based on obesity</a:t>
            </a:r>
            <a:endParaRPr lang="en-US" dirty="0">
              <a:effectLst/>
              <a:latin typeface="Helvetica" pitchFamily="2" charset="0"/>
            </a:endParaRPr>
          </a:p>
          <a:p>
            <a:r>
              <a:rPr lang="en-US" i="1" dirty="0">
                <a:effectLst/>
                <a:latin typeface="Helvetica" pitchFamily="2" charset="0"/>
              </a:rPr>
              <a:t>and airway anatomy; reduced upper airway dilator</a:t>
            </a:r>
            <a:endParaRPr lang="en-US" dirty="0">
              <a:effectLst/>
              <a:latin typeface="Helvetica" pitchFamily="2" charset="0"/>
            </a:endParaRPr>
          </a:p>
          <a:p>
            <a:r>
              <a:rPr lang="en-US" i="1" dirty="0">
                <a:effectLst/>
                <a:latin typeface="Helvetica" pitchFamily="2" charset="0"/>
              </a:rPr>
              <a:t>muscle responsiveness; lower arousal threshold;</a:t>
            </a:r>
            <a:endParaRPr lang="en-US" dirty="0">
              <a:effectLst/>
              <a:latin typeface="Helvetica" pitchFamily="2" charset="0"/>
            </a:endParaRPr>
          </a:p>
          <a:p>
            <a:r>
              <a:rPr lang="en-US" i="1" dirty="0">
                <a:effectLst/>
                <a:latin typeface="Helvetica" pitchFamily="2" charset="0"/>
              </a:rPr>
              <a:t>and increased sensitivity of the ventilatory control</a:t>
            </a:r>
            <a:endParaRPr lang="en-US" dirty="0">
              <a:effectLst/>
              <a:latin typeface="Helvetica" pitchFamily="2" charset="0"/>
            </a:endParaRPr>
          </a:p>
          <a:p>
            <a:r>
              <a:rPr lang="en-US" i="1" dirty="0">
                <a:effectLst/>
                <a:latin typeface="Helvetica" pitchFamily="2" charset="0"/>
              </a:rPr>
              <a:t>system (loop gain)</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40</a:t>
            </a:fld>
            <a:endParaRPr lang="en-US"/>
          </a:p>
        </p:txBody>
      </p:sp>
    </p:spTree>
    <p:extLst>
      <p:ext uri="{BB962C8B-B14F-4D97-AF65-F5344CB8AC3E}">
        <p14:creationId xmlns:p14="http://schemas.microsoft.com/office/powerpoint/2010/main" val="424373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 central apnea is characterized by complete cessation of airflow or 90% reduction in airflow with no respiratory effort throughout the entire duration of the apnea (choice D is incorrect). Figure 3 shows a 5-min recording during which five central apneas occur (the second central apnea is illustrated with a red box).</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 hypopnea is defined as 30% reduction in the flow signal that leads to 3% to 4% oxygen desaturation or cortical arousal with persistent respiratory effort on thoracic and abdominal belts (choice B is incorrect). An example of a hypopnea can be seen in Figure 4 in which the approximately 30% reduction in the nasal flow signal leads to 3% oxygen desaturation (shaded in green). An obstructive apnea is characterized by complete cessation of airflow or 90% reduction in airflow with continuous respiratory effort throughout the apnea (choice A is incorrect). An example of an obstructive apnea can be seen in Figure 4 (shaded in blue).</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3</a:t>
            </a:fld>
            <a:endParaRPr lang="en-US"/>
          </a:p>
        </p:txBody>
      </p:sp>
    </p:spTree>
    <p:extLst>
      <p:ext uri="{BB962C8B-B14F-4D97-AF65-F5344CB8AC3E}">
        <p14:creationId xmlns:p14="http://schemas.microsoft.com/office/powerpoint/2010/main" val="1665233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231F20"/>
                </a:solidFill>
                <a:effectLst/>
                <a:latin typeface="Times"/>
              </a:rPr>
              <a:t>Approximately 70% of people with OSA have one or more </a:t>
            </a:r>
            <a:r>
              <a:rPr lang="en-US" i="1" dirty="0" err="1">
                <a:solidFill>
                  <a:srgbClr val="231F20"/>
                </a:solidFill>
                <a:effectLst/>
                <a:latin typeface="Times"/>
              </a:rPr>
              <a:t>nonanatomical</a:t>
            </a:r>
            <a:r>
              <a:rPr lang="en-US" i="1" dirty="0">
                <a:solidFill>
                  <a:srgbClr val="231F20"/>
                </a:solidFill>
                <a:effectLst/>
                <a:latin typeface="Times"/>
              </a:rPr>
              <a:t> traits that contribute to their</a:t>
            </a:r>
            <a:endParaRPr lang="en-US" dirty="0">
              <a:solidFill>
                <a:srgbClr val="231F20"/>
              </a:solidFill>
              <a:effectLst/>
              <a:latin typeface="Times"/>
            </a:endParaRPr>
          </a:p>
          <a:p>
            <a:r>
              <a:rPr lang="en-US" i="1" dirty="0">
                <a:solidFill>
                  <a:srgbClr val="231F20"/>
                </a:solidFill>
                <a:effectLst/>
                <a:latin typeface="Times"/>
              </a:rPr>
              <a:t>OSA [6, 8]. These include impaired pharyngeal dilator muscle function during sleep, unstable respiratory</a:t>
            </a:r>
            <a:endParaRPr lang="en-US" dirty="0">
              <a:solidFill>
                <a:srgbClr val="231F20"/>
              </a:solidFill>
              <a:effectLst/>
              <a:latin typeface="Times"/>
            </a:endParaRPr>
          </a:p>
          <a:p>
            <a:r>
              <a:rPr lang="en-US" i="1" dirty="0">
                <a:solidFill>
                  <a:srgbClr val="231F20"/>
                </a:solidFill>
                <a:effectLst/>
                <a:latin typeface="Times"/>
              </a:rPr>
              <a:t>control (high loop gain) and waking up too easily to minor airway narrowing during sleep (low respiratory</a:t>
            </a:r>
            <a:endParaRPr lang="en-US" dirty="0">
              <a:solidFill>
                <a:srgbClr val="231F20"/>
              </a:solidFill>
              <a:effectLst/>
              <a:latin typeface="Times"/>
            </a:endParaRPr>
          </a:p>
          <a:p>
            <a:r>
              <a:rPr lang="en-US" i="1" dirty="0">
                <a:solidFill>
                  <a:srgbClr val="231F20"/>
                </a:solidFill>
                <a:effectLst/>
                <a:latin typeface="Times"/>
              </a:rPr>
              <a:t>arousal threshold)</a:t>
            </a:r>
            <a:endParaRPr lang="en-US" dirty="0">
              <a:solidFill>
                <a:srgbClr val="231F20"/>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41</a:t>
            </a:fld>
            <a:endParaRPr lang="en-US"/>
          </a:p>
        </p:txBody>
      </p:sp>
    </p:spTree>
    <p:extLst>
      <p:ext uri="{BB962C8B-B14F-4D97-AF65-F5344CB8AC3E}">
        <p14:creationId xmlns:p14="http://schemas.microsoft.com/office/powerpoint/2010/main" val="589748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recommends: </a:t>
            </a:r>
          </a:p>
          <a:p>
            <a:endParaRPr lang="en-US" dirty="0"/>
          </a:p>
          <a:p>
            <a:r>
              <a:rPr lang="en-US" b="0" i="0" dirty="0">
                <a:solidFill>
                  <a:srgbClr val="000000"/>
                </a:solidFill>
                <a:effectLst/>
                <a:latin typeface="HelveticaNeue" panose="02000503000000020004" pitchFamily="2" charset="0"/>
              </a:rPr>
              <a:t>We recommend screening for OSA in patients with resistant/poorly controlled hypertension, pulmonary hypertension, and recurrent atrial fibrillation after either cardioversion or ablation. In patients with New York Heart Association class II to IV heart failure and suspicion of sleep-disordered breathing or excessive daytime sleepiness, a formal sleep assessment is reasonable. In patients with tachy-brady syndrome or ventricular tachycardia or survivors of sudden cardiac death in whom sleep apnea is suspected after a comprehensive sleep assessment, evaluation for sleep apnea should be considered. After stroke, clinical equipoise exists with respect to screening and treatment.</a:t>
            </a:r>
          </a:p>
          <a:p>
            <a:endParaRPr lang="en-US" b="0" i="0" dirty="0">
              <a:solidFill>
                <a:srgbClr val="000000"/>
              </a:solidFill>
              <a:effectLst/>
              <a:latin typeface="HelveticaNeue" panose="02000503000000020004" pitchFamily="2" charset="0"/>
            </a:endParaRPr>
          </a:p>
          <a:p>
            <a:r>
              <a:rPr lang="en-US" b="0" i="0" dirty="0">
                <a:solidFill>
                  <a:srgbClr val="000000"/>
                </a:solidFill>
                <a:effectLst/>
                <a:latin typeface="HelveticaNeue" panose="02000503000000020004" pitchFamily="2" charset="0"/>
              </a:rPr>
              <a:t>Although OSA has been implicated as an independent risk factor for hypertension and resistant hypertension, effects of continuous positive airway pressure (CPAP) therapy on blood pressure (BP) lowering in hypertensive patients with OSA have been disappointing and inconsistent, with a meta-analysis showing reductions of BP of between 2 and 3 mm Hg.</a:t>
            </a:r>
            <a:r>
              <a:rPr lang="en-US" b="1" i="0" u="none" strike="noStrike" baseline="30000" dirty="0">
                <a:solidFill>
                  <a:srgbClr val="C5161D"/>
                </a:solidFill>
                <a:effectLst/>
                <a:latin typeface="HelveticaNeue" panose="02000503000000020004" pitchFamily="2" charset="0"/>
                <a:hlinkClick r:id="rId3"/>
              </a:rPr>
              <a:t>16</a:t>
            </a:r>
            <a:r>
              <a:rPr lang="en-US" b="0" i="0" u="none" strike="noStrike" baseline="30000" dirty="0">
                <a:solidFill>
                  <a:srgbClr val="000000"/>
                </a:solidFill>
                <a:effectLst/>
                <a:latin typeface="HelveticaNeue" panose="02000503000000020004" pitchFamily="2" charset="0"/>
              </a:rPr>
              <a:t> </a:t>
            </a:r>
            <a:r>
              <a:rPr lang="en-US" b="0" i="0" u="none" strike="noStrike" baseline="30000" dirty="0">
                <a:solidFill>
                  <a:srgbClr val="000000"/>
                </a:solidFill>
                <a:effectLst/>
                <a:latin typeface="HelveticaNeue" panose="02000503000000020004" pitchFamily="2" charset="0"/>
                <a:sym typeface="Wingdings" pitchFamily="2" charset="2"/>
              </a:rPr>
              <a:t> note probably larger if resistant hypertension. </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43</a:t>
            </a:fld>
            <a:endParaRPr lang="en-US"/>
          </a:p>
        </p:txBody>
      </p:sp>
    </p:spTree>
    <p:extLst>
      <p:ext uri="{BB962C8B-B14F-4D97-AF65-F5344CB8AC3E}">
        <p14:creationId xmlns:p14="http://schemas.microsoft.com/office/powerpoint/2010/main" val="1937546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VAPS-AE to adjust </a:t>
            </a:r>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Delay PSG for 3 months… then De-esc from HMV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-1500/</a:t>
            </a:r>
            <a:r>
              <a:rPr lang="en-US" dirty="0" err="1">
                <a:effectLst/>
                <a:latin typeface="Helvetica Neue" panose="02000503000000020004" pitchFamily="2" charset="0"/>
              </a:rPr>
              <a:t>mo</a:t>
            </a:r>
            <a:r>
              <a:rPr lang="en-US" dirty="0">
                <a:effectLst/>
                <a:latin typeface="Helvetica Neue" panose="02000503000000020004" pitchFamily="2" charset="0"/>
              </a:rPr>
              <a:t> for HMV E0464</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45</a:t>
            </a:fld>
            <a:endParaRPr lang="en-US"/>
          </a:p>
        </p:txBody>
      </p:sp>
    </p:spTree>
    <p:extLst>
      <p:ext uri="{BB962C8B-B14F-4D97-AF65-F5344CB8AC3E}">
        <p14:creationId xmlns:p14="http://schemas.microsoft.com/office/powerpoint/2010/main" val="270006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Review of relevant physiology - For all patients, decreased drive to breathe, muscle paralysis occurs during REM sleep. - REM atonia of the voluntary, skeletal muscles.</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Key Citation: https://</a:t>
            </a:r>
            <a:r>
              <a:rPr lang="en-US" sz="1200" dirty="0" err="1">
                <a:effectLst/>
                <a:latin typeface="Times New Roman" panose="02020603050405020304" pitchFamily="18" charset="0"/>
                <a:ea typeface="Times New Roman" panose="02020603050405020304" pitchFamily="18" charset="0"/>
              </a:rPr>
              <a:t>onlinelibrary.wiley.com</a:t>
            </a:r>
            <a:r>
              <a:rPr lang="en-US" sz="1200" dirty="0">
                <a:effectLst/>
                <a:latin typeface="Times New Roman" panose="02020603050405020304" pitchFamily="18" charset="0"/>
                <a:ea typeface="Times New Roman" panose="02020603050405020304" pitchFamily="18" charset="0"/>
              </a:rPr>
              <a:t>/</a:t>
            </a:r>
            <a:r>
              <a:rPr lang="en-US" sz="1200" dirty="0" err="1">
                <a:effectLst/>
                <a:latin typeface="Times New Roman" panose="02020603050405020304" pitchFamily="18" charset="0"/>
                <a:ea typeface="Times New Roman" panose="02020603050405020304" pitchFamily="18" charset="0"/>
              </a:rPr>
              <a:t>doi</a:t>
            </a:r>
            <a:r>
              <a:rPr lang="en-US" sz="1200" dirty="0">
                <a:effectLst/>
                <a:latin typeface="Times New Roman" panose="02020603050405020304" pitchFamily="18" charset="0"/>
                <a:ea typeface="Times New Roman" panose="02020603050405020304" pitchFamily="18" charset="0"/>
              </a:rPr>
              <a:t>/full/10.1111/resp.12376</a:t>
            </a:r>
          </a:p>
          <a:p>
            <a:pPr marL="342900" marR="0" lvl="0" indent="-342900">
              <a:lnSpc>
                <a:spcPct val="200000"/>
              </a:lnSpc>
              <a:spcBef>
                <a:spcPts val="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the main reason for the particular vulnerability to hypoventilation during sleep is that sleep is associated with diminished ventilatory drive, particularly during rapid eye movement (REM) sleep</a:t>
            </a:r>
          </a:p>
          <a:p>
            <a:pPr marL="742950" marR="0" lvl="1" indent="-285750">
              <a:lnSpc>
                <a:spcPct val="200000"/>
              </a:lnSpc>
              <a:spcBef>
                <a:spcPts val="0"/>
              </a:spcBef>
              <a:spcAft>
                <a:spcPts val="0"/>
              </a:spcAft>
              <a:buFont typeface="Arial" panose="020B0604020202020204" pitchFamily="34" charset="0"/>
              <a:buChar char="•"/>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NREM: constant VE, mostly depends on central and peripheral chemoreceptors</a:t>
            </a:r>
          </a:p>
          <a:p>
            <a:pPr marL="742950" marR="0" lvl="1" indent="-285750">
              <a:lnSpc>
                <a:spcPct val="200000"/>
              </a:lnSpc>
              <a:spcBef>
                <a:spcPts val="0"/>
              </a:spcBef>
              <a:spcAft>
                <a:spcPts val="0"/>
              </a:spcAft>
              <a:buFont typeface="Arial" panose="020B0604020202020204" pitchFamily="34" charset="0"/>
              <a:buChar char="•"/>
              <a:tabLst>
                <a:tab pos="9144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REM: variable VE, reduced non-diaphragmatic muscle use</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Of relevance: there is accumulating evidence of sleep deprivations effect on ventilatory control. Thus, some of the influence of sleep problems may not occur due to direct changes in ventilation, but indirect influence on ventilatory control due to sleep deprivation. </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47</a:t>
            </a:fld>
            <a:endParaRPr lang="en-US"/>
          </a:p>
        </p:txBody>
      </p:sp>
    </p:spTree>
    <p:extLst>
      <p:ext uri="{BB962C8B-B14F-4D97-AF65-F5344CB8AC3E}">
        <p14:creationId xmlns:p14="http://schemas.microsoft.com/office/powerpoint/2010/main" val="2991926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ventilatory LTF has not been reported as such in OSA patients, when compared to age, sex and BMI matched non-OSA participants, untreated OSA patients exhibit a reduced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reduced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and increased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sensitivity below eupnea, which reflects the expression of ventilatory LTF and ventilatory feedback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55</a:t>
            </a:r>
            <a:r>
              <a:rPr lang="en-US" sz="1200" b="0" i="0" kern="1200" dirty="0">
                <a:solidFill>
                  <a:schemeClr val="tx1"/>
                </a:solidFill>
                <a:effectLst/>
                <a:latin typeface="+mn-lt"/>
                <a:ea typeface="+mn-ea"/>
                <a:cs typeface="+mn-cs"/>
              </a:rPr>
              <a:t>). Following CPAP treatment P</a:t>
            </a:r>
            <a:r>
              <a:rPr lang="en-US" sz="1200" b="0" i="0" kern="1200" baseline="-25000" dirty="0">
                <a:solidFill>
                  <a:schemeClr val="tx1"/>
                </a:solidFill>
                <a:effectLst/>
                <a:latin typeface="+mn-lt"/>
                <a:ea typeface="+mn-ea"/>
                <a:cs typeface="+mn-cs"/>
              </a:rPr>
              <a:t>ET</a:t>
            </a:r>
            <a:r>
              <a:rPr lang="en-US" sz="1200" b="0" i="0" kern="1200" dirty="0">
                <a:solidFill>
                  <a:schemeClr val="tx1"/>
                </a:solidFill>
                <a:effectLst/>
                <a:latin typeface="+mn-lt"/>
                <a:ea typeface="+mn-ea"/>
                <a:cs typeface="+mn-cs"/>
              </a:rPr>
              <a:t>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reserve increased in the OSA patients, further supporting the possible presence of ventilatory LTF in untreated OSA patients (</a:t>
            </a:r>
            <a:r>
              <a:rPr lang="en-US" sz="1200" b="0" i="0" u="none" strike="noStrike" kern="1200" dirty="0">
                <a:solidFill>
                  <a:schemeClr val="tx1"/>
                </a:solidFill>
                <a:effectLst/>
                <a:latin typeface="+mn-lt"/>
                <a:ea typeface="+mn-ea"/>
                <a:cs typeface="+mn-cs"/>
                <a:hlinkClick r:id="rId3"/>
              </a:rPr>
              <a:t>47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https://</a:t>
            </a:r>
            <a:r>
              <a:rPr lang="en-US" dirty="0" err="1"/>
              <a:t>www.frontiersin.org</a:t>
            </a:r>
            <a:r>
              <a:rPr lang="en-US" dirty="0"/>
              <a:t>/articles/10.3389/fneur.2018.00896/full</a:t>
            </a:r>
          </a:p>
          <a:p>
            <a:endParaRPr lang="en-US" dirty="0"/>
          </a:p>
          <a:p>
            <a:r>
              <a:rPr lang="en-US" dirty="0"/>
              <a:t>47 -  </a:t>
            </a:r>
            <a:r>
              <a:rPr lang="en-US" dirty="0" err="1"/>
              <a:t>Salloum</a:t>
            </a:r>
            <a:r>
              <a:rPr lang="en-US" dirty="0"/>
              <a:t> A, Rowley JA, </a:t>
            </a:r>
            <a:r>
              <a:rPr lang="en-US" dirty="0" err="1"/>
              <a:t>Mateika</a:t>
            </a:r>
            <a:r>
              <a:rPr lang="en-US" dirty="0"/>
              <a:t> JH, </a:t>
            </a:r>
            <a:r>
              <a:rPr lang="en-US" dirty="0" err="1"/>
              <a:t>Chowdhuri</a:t>
            </a:r>
            <a:r>
              <a:rPr lang="en-US" dirty="0"/>
              <a:t> S, </a:t>
            </a:r>
            <a:r>
              <a:rPr lang="en-US" dirty="0" err="1"/>
              <a:t>Omran</a:t>
            </a:r>
            <a:r>
              <a:rPr lang="en-US" dirty="0"/>
              <a:t> Q, </a:t>
            </a:r>
            <a:r>
              <a:rPr lang="en-US" dirty="0" err="1"/>
              <a:t>Badr</a:t>
            </a:r>
            <a:r>
              <a:rPr lang="en-US" dirty="0"/>
              <a:t> MS. Increased propensity for central apnea in patients with obstructive sleep apnea: effect of nasal continuous positive airway pressure. </a:t>
            </a:r>
            <a:r>
              <a:rPr lang="en-US" i="1" dirty="0"/>
              <a:t>Am J Respir Crit Care Med.</a:t>
            </a:r>
            <a:r>
              <a:rPr lang="en-US" dirty="0"/>
              <a:t> (2010) 181:189–93. </a:t>
            </a:r>
            <a:r>
              <a:rPr lang="en-US" dirty="0" err="1"/>
              <a:t>doi</a:t>
            </a:r>
            <a:r>
              <a:rPr lang="en-US" dirty="0"/>
              <a:t>: 10.1164/rccm.200810-1658OC</a:t>
            </a:r>
          </a:p>
          <a:p>
            <a:r>
              <a:rPr lang="en-US" dirty="0"/>
              <a:t>55 - </a:t>
            </a:r>
            <a:r>
              <a:rPr lang="en-US" dirty="0" err="1"/>
              <a:t>Chowdhuri</a:t>
            </a:r>
            <a:r>
              <a:rPr lang="en-US" dirty="0"/>
              <a:t> S, </a:t>
            </a:r>
            <a:r>
              <a:rPr lang="en-US" dirty="0" err="1"/>
              <a:t>Shanidze</a:t>
            </a:r>
            <a:r>
              <a:rPr lang="en-US" dirty="0"/>
              <a:t> I, </a:t>
            </a:r>
            <a:r>
              <a:rPr lang="en-US" dirty="0" err="1"/>
              <a:t>Pierchala</a:t>
            </a:r>
            <a:r>
              <a:rPr lang="en-US" dirty="0"/>
              <a:t> L, Belen D, </a:t>
            </a:r>
            <a:r>
              <a:rPr lang="en-US" dirty="0" err="1"/>
              <a:t>Mateika</a:t>
            </a:r>
            <a:r>
              <a:rPr lang="en-US" dirty="0"/>
              <a:t> JH, </a:t>
            </a:r>
            <a:r>
              <a:rPr lang="en-US" dirty="0" err="1"/>
              <a:t>Badr</a:t>
            </a:r>
            <a:r>
              <a:rPr lang="en-US" dirty="0"/>
              <a:t> MS. Effect of episodic hypoxia on the susceptibility to </a:t>
            </a:r>
            <a:r>
              <a:rPr lang="en-US" dirty="0" err="1"/>
              <a:t>hypocapnic</a:t>
            </a:r>
            <a:r>
              <a:rPr lang="en-US" dirty="0"/>
              <a:t> central apnea during NREM sleep. </a:t>
            </a:r>
            <a:r>
              <a:rPr lang="en-US" i="1" dirty="0"/>
              <a:t>J Appl Physiol.</a:t>
            </a:r>
            <a:r>
              <a:rPr lang="en-US" dirty="0"/>
              <a:t> (2010) 108:369–77. </a:t>
            </a:r>
            <a:r>
              <a:rPr lang="en-US" dirty="0" err="1"/>
              <a:t>doi</a:t>
            </a:r>
            <a:r>
              <a:rPr lang="en-US" dirty="0"/>
              <a:t>: 10.1152/japplphysiol.00308.2009</a:t>
            </a:r>
          </a:p>
          <a:p>
            <a:endParaRPr lang="en-US" dirty="0"/>
          </a:p>
          <a:p>
            <a:endParaRPr lang="en-US" dirty="0"/>
          </a:p>
          <a:p>
            <a:r>
              <a:rPr lang="en-US" dirty="0"/>
              <a:t>Not clear that it really does ’reset’ so much as never able to compensate (by the modeling done in the next set of slides). </a:t>
            </a:r>
          </a:p>
          <a:p>
            <a:pPr lvl="1"/>
            <a:r>
              <a:rPr lang="en-US" dirty="0"/>
              <a:t>Perhaps this is different with Opiates, oxygen, etc. </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48</a:t>
            </a:fld>
            <a:endParaRPr lang="en-US"/>
          </a:p>
        </p:txBody>
      </p:sp>
    </p:spTree>
    <p:extLst>
      <p:ext uri="{BB962C8B-B14F-4D97-AF65-F5344CB8AC3E}">
        <p14:creationId xmlns:p14="http://schemas.microsoft.com/office/powerpoint/2010/main" val="1447263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Although the mechanism behind PH associated with OSA is not entirely understood, it is postulated to be due to a combination of factors including pulmonary arteriolar remodeling, susceptibility to hypoxia, and underlying left heart disease.</a:t>
            </a:r>
            <a:r>
              <a:rPr lang="en-US" b="0" i="0" u="none" strike="noStrike" baseline="30000" dirty="0">
                <a:solidFill>
                  <a:srgbClr val="000000"/>
                </a:solidFill>
                <a:effectLst/>
                <a:latin typeface="Open Sans" panose="020B0606030504020204" pitchFamily="34" charset="0"/>
                <a:hlinkClick r:id="rId3"/>
              </a:rPr>
              <a:t>773</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A study of WHO group I PAH patients showed there was no significant difference in mortality in patients with and without OSA; however, mortality was significantly higher in patients with nocturnal hypoxemia, defined as an average SpO</a:t>
            </a:r>
            <a:r>
              <a:rPr lang="en-US" b="0" i="0" baseline="-25000" dirty="0">
                <a:solidFill>
                  <a:srgbClr val="000000"/>
                </a:solidFill>
                <a:effectLst/>
                <a:latin typeface="Open Sans" panose="020B0606030504020204" pitchFamily="34" charset="0"/>
              </a:rPr>
              <a:t>2</a:t>
            </a:r>
            <a:r>
              <a:rPr lang="en-US" b="0" i="0" dirty="0">
                <a:solidFill>
                  <a:srgbClr val="000000"/>
                </a:solidFill>
                <a:effectLst/>
                <a:latin typeface="Open Sans" panose="020B0606030504020204" pitchFamily="34" charset="0"/>
              </a:rPr>
              <a:t> &lt; 90%, suggesting that duration and severity of nocturnal oxygen desaturation, well known to occur in OSA patients, is an important risk factor for development of PAH.</a:t>
            </a:r>
            <a:r>
              <a:rPr lang="en-US" b="0" i="0" u="none" strike="noStrike" baseline="30000" dirty="0">
                <a:solidFill>
                  <a:srgbClr val="000000"/>
                </a:solidFill>
                <a:effectLst/>
                <a:latin typeface="Open Sans" panose="020B0606030504020204" pitchFamily="34" charset="0"/>
                <a:hlinkClick r:id="rId4"/>
              </a:rPr>
              <a:t>776</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two SRs reported that CPAP therapy is associated with a reduction in </a:t>
            </a:r>
            <a:r>
              <a:rPr lang="en-US" b="0" i="0" dirty="0" err="1">
                <a:solidFill>
                  <a:srgbClr val="000000"/>
                </a:solidFill>
                <a:effectLst/>
                <a:latin typeface="Open Sans" panose="020B0606030504020204" pitchFamily="34" charset="0"/>
              </a:rPr>
              <a:t>mPAP</a:t>
            </a:r>
            <a:r>
              <a:rPr lang="en-US" b="0" i="0" dirty="0">
                <a:solidFill>
                  <a:srgbClr val="000000"/>
                </a:solidFill>
                <a:effectLst/>
                <a:latin typeface="Open Sans" panose="020B0606030504020204" pitchFamily="34" charset="0"/>
              </a:rPr>
              <a:t> in patients with OSA and PH.</a:t>
            </a:r>
            <a:r>
              <a:rPr lang="en-US" b="0" i="0" u="none" strike="noStrike" baseline="30000" dirty="0">
                <a:solidFill>
                  <a:srgbClr val="000000"/>
                </a:solidFill>
                <a:effectLst/>
                <a:latin typeface="Open Sans" panose="020B0606030504020204" pitchFamily="34" charset="0"/>
                <a:hlinkClick r:id="rId5"/>
              </a:rPr>
              <a:t>772</a:t>
            </a:r>
            <a:r>
              <a:rPr lang="en-US" b="0" i="0" baseline="30000" dirty="0">
                <a:solidFill>
                  <a:srgbClr val="000000"/>
                </a:solidFill>
                <a:effectLst/>
                <a:latin typeface="Open Sans" panose="020B0606030504020204" pitchFamily="34" charset="0"/>
              </a:rPr>
              <a:t>, </a:t>
            </a:r>
            <a:r>
              <a:rPr lang="en-US" b="0" i="0" u="none" strike="noStrike" baseline="30000" dirty="0">
                <a:solidFill>
                  <a:srgbClr val="000000"/>
                </a:solidFill>
                <a:effectLst/>
                <a:latin typeface="Open Sans" panose="020B0606030504020204" pitchFamily="34" charset="0"/>
                <a:hlinkClick r:id="rId6"/>
              </a:rPr>
              <a:t>777</a:t>
            </a:r>
            <a:r>
              <a:rPr lang="en-US" b="0" i="0" dirty="0">
                <a:solidFill>
                  <a:srgbClr val="000000"/>
                </a:solidFill>
                <a:effectLst/>
                <a:latin typeface="Open Sans" panose="020B0606030504020204" pitchFamily="34" charset="0"/>
              </a:rPr>
              <a:t> Another study showed that CPAP induced significant improvements in echocardiographic parameters, most notably pulmonary artery systolic pressure (PASP), further highlighting CPAP use and its positive effects on hemodynamic variables.</a:t>
            </a:r>
            <a:r>
              <a:rPr lang="en-US" b="0" i="0" u="none" strike="noStrike" baseline="30000" dirty="0">
                <a:solidFill>
                  <a:srgbClr val="000000"/>
                </a:solidFill>
                <a:effectLst/>
                <a:latin typeface="Open Sans" panose="020B0606030504020204" pitchFamily="34" charset="0"/>
                <a:hlinkClick r:id="rId7"/>
              </a:rPr>
              <a:t>771</a:t>
            </a:r>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endParaRPr lang="en-US" b="0" i="0" u="none" strike="noStrike" baseline="30000" dirty="0">
              <a:solidFill>
                <a:srgbClr val="000000"/>
              </a:solidFill>
              <a:effectLst/>
              <a:latin typeface="Open Sans" panose="020B0606030504020204" pitchFamily="34" charset="0"/>
            </a:endParaRPr>
          </a:p>
          <a:p>
            <a:r>
              <a:rPr lang="en-US" i="1" dirty="0">
                <a:effectLst/>
                <a:latin typeface="Times"/>
              </a:rPr>
              <a:t>Individuals with OHS also spend a greater proportion of</a:t>
            </a:r>
            <a:endParaRPr lang="en-US" dirty="0">
              <a:effectLst/>
              <a:latin typeface="Times"/>
            </a:endParaRPr>
          </a:p>
          <a:p>
            <a:r>
              <a:rPr lang="en-US" i="1" dirty="0">
                <a:effectLst/>
                <a:latin typeface="Times"/>
              </a:rPr>
              <a:t>sleep time and, in severe disease wakefulness, with SpO2</a:t>
            </a:r>
            <a:endParaRPr lang="en-US" dirty="0">
              <a:effectLst/>
              <a:latin typeface="Times"/>
            </a:endParaRPr>
          </a:p>
          <a:p>
            <a:r>
              <a:rPr lang="en-US" i="1" dirty="0">
                <a:effectLst/>
                <a:latin typeface="Helvetica" pitchFamily="2" charset="0"/>
              </a:rPr>
              <a:t>&lt;</a:t>
            </a:r>
            <a:r>
              <a:rPr lang="en-US" i="1" dirty="0">
                <a:effectLst/>
                <a:latin typeface="Times"/>
              </a:rPr>
              <a:t>90%. Periods of sustained hypoxemia are most likely to be</a:t>
            </a:r>
            <a:endParaRPr lang="en-US" dirty="0">
              <a:effectLst/>
              <a:latin typeface="Times"/>
            </a:endParaRPr>
          </a:p>
          <a:p>
            <a:r>
              <a:rPr lang="en-US" i="1" dirty="0">
                <a:effectLst/>
                <a:latin typeface="Times"/>
              </a:rPr>
              <a:t>seen in REM sleep, and a significant relationship between the</a:t>
            </a:r>
            <a:endParaRPr lang="en-US" dirty="0">
              <a:effectLst/>
              <a:latin typeface="Times"/>
            </a:endParaRPr>
          </a:p>
          <a:p>
            <a:r>
              <a:rPr lang="en-US" i="1" dirty="0">
                <a:effectLst/>
                <a:latin typeface="Times"/>
              </a:rPr>
              <a:t>amount of hypoventilation in REM sleep and CO2 sensitivity</a:t>
            </a:r>
            <a:endParaRPr lang="en-US" dirty="0">
              <a:effectLst/>
              <a:latin typeface="Times"/>
            </a:endParaRPr>
          </a:p>
          <a:p>
            <a:r>
              <a:rPr lang="en-US" i="1" dirty="0">
                <a:effectLst/>
                <a:latin typeface="Times"/>
              </a:rPr>
              <a:t>has been shown (79</a:t>
            </a:r>
            <a:endParaRPr lang="en-US"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49</a:t>
            </a:fld>
            <a:endParaRPr lang="en-US"/>
          </a:p>
        </p:txBody>
      </p:sp>
    </p:spTree>
    <p:extLst>
      <p:ext uri="{BB962C8B-B14F-4D97-AF65-F5344CB8AC3E}">
        <p14:creationId xmlns:p14="http://schemas.microsoft.com/office/powerpoint/2010/main" val="402157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HelveticaNeue" panose="02000503000000020004" pitchFamily="2" charset="0"/>
              </a:rPr>
              <a:t>PH related to OSA is generally mild in the absence of additional cardiopulmonary disease, with average mean pulmonary artery pressure between 25 and 30 mm Hg and rarely exceeding 35 mm Hg.</a:t>
            </a:r>
            <a:r>
              <a:rPr lang="en-US" b="1" i="0" u="none" strike="noStrike" baseline="30000" dirty="0">
                <a:solidFill>
                  <a:srgbClr val="C5161D"/>
                </a:solidFill>
                <a:effectLst/>
                <a:latin typeface="HelveticaNeue" panose="02000503000000020004" pitchFamily="2" charset="0"/>
                <a:hlinkClick r:id="rId3"/>
              </a:rPr>
              <a:t>43</a:t>
            </a:r>
            <a:r>
              <a:rPr lang="en-US" b="0" i="0" dirty="0">
                <a:solidFill>
                  <a:srgbClr val="000000"/>
                </a:solidFill>
                <a:effectLst/>
                <a:latin typeface="HelveticaNeue" panose="02000503000000020004" pitchFamily="2" charset="0"/>
              </a:rPr>
              <a:t> In patients with severe PH attributable to another primary cause, coexisting OSA can exacerbate the disease process and increase mortality. In contrast to isolated OSA, patients with obesity hypoventilation syndrome, which is characterized by awake hypercapnia (Pa</a:t>
            </a:r>
            <a:r>
              <a:rPr lang="en-US" b="0" i="0" cap="small" dirty="0">
                <a:solidFill>
                  <a:srgbClr val="000000"/>
                </a:solidFill>
                <a:effectLst/>
                <a:latin typeface="HelveticaNeue" panose="02000503000000020004" pitchFamily="2" charset="0"/>
              </a:rPr>
              <a:t>co</a:t>
            </a:r>
            <a:r>
              <a:rPr lang="en-US" b="0" i="0" baseline="-25000" dirty="0">
                <a:solidFill>
                  <a:srgbClr val="000000"/>
                </a:solidFill>
                <a:effectLst/>
                <a:latin typeface="HelveticaNeue" panose="02000503000000020004" pitchFamily="2" charset="0"/>
              </a:rPr>
              <a:t>2</a:t>
            </a:r>
            <a:r>
              <a:rPr lang="en-US" b="0" i="0" dirty="0">
                <a:solidFill>
                  <a:srgbClr val="000000"/>
                </a:solidFill>
                <a:effectLst/>
                <a:latin typeface="HelveticaNeue" panose="02000503000000020004" pitchFamily="2" charset="0"/>
              </a:rPr>
              <a:t> &gt;45 mm Hg) and obesity, commonly develop moderate to severe PH and higher risk of adverse outcomes, including </a:t>
            </a:r>
            <a:r>
              <a:rPr lang="en-US" b="0" i="0" dirty="0" err="1">
                <a:solidFill>
                  <a:srgbClr val="000000"/>
                </a:solidFill>
                <a:effectLst/>
                <a:latin typeface="HelveticaNeue" panose="02000503000000020004" pitchFamily="2" charset="0"/>
              </a:rPr>
              <a:t>cor</a:t>
            </a:r>
            <a:r>
              <a:rPr lang="en-US" b="0" i="0" dirty="0">
                <a:solidFill>
                  <a:srgbClr val="000000"/>
                </a:solidFill>
                <a:effectLst/>
                <a:latin typeface="HelveticaNeue" panose="02000503000000020004" pitchFamily="2" charset="0"/>
              </a:rPr>
              <a:t> pulmonale and death.</a:t>
            </a:r>
            <a:r>
              <a:rPr lang="en-US" b="1" i="0" u="none" strike="noStrike" baseline="30000" dirty="0">
                <a:solidFill>
                  <a:srgbClr val="C5161D"/>
                </a:solidFill>
                <a:effectLst/>
                <a:latin typeface="HelveticaNeue" panose="02000503000000020004" pitchFamily="2" charset="0"/>
                <a:hlinkClick r:id="rId4"/>
              </a:rPr>
              <a:t>45</a:t>
            </a:r>
            <a:endParaRPr lang="en-US" b="0" i="0" dirty="0">
              <a:solidFill>
                <a:srgbClr val="000000"/>
              </a:solidFill>
              <a:effectLst/>
              <a:latin typeface="HelveticaNeue" panose="02000503000000020004" pitchFamily="2" charset="0"/>
            </a:endParaRPr>
          </a:p>
          <a:p>
            <a:pPr algn="l"/>
            <a:r>
              <a:rPr lang="en-US" b="0" i="0" dirty="0">
                <a:solidFill>
                  <a:srgbClr val="000000"/>
                </a:solidFill>
                <a:effectLst/>
                <a:latin typeface="HelveticaNeue" panose="02000503000000020004" pitchFamily="2" charset="0"/>
              </a:rPr>
              <a:t>The available literature is limited by size and study design but suggests potential benefit associated with treatment of PH with CPAP. Observational studies have found consistent yet modest reductions in pulmonary artery pressure (≈5 mm Hg) and pulmonary vascular resistance among PH patients receiving CPAP therapy.</a:t>
            </a:r>
            <a:r>
              <a:rPr lang="en-US" b="1" i="0" u="none" strike="noStrike" baseline="30000" dirty="0">
                <a:solidFill>
                  <a:srgbClr val="C5161D"/>
                </a:solidFill>
                <a:effectLst/>
                <a:latin typeface="HelveticaNeue" panose="02000503000000020004" pitchFamily="2" charset="0"/>
                <a:hlinkClick r:id="rId5"/>
              </a:rPr>
              <a:t>44</a:t>
            </a:r>
            <a:endParaRPr lang="en-US" dirty="0"/>
          </a:p>
          <a:p>
            <a:endParaRPr lang="en-US" dirty="0"/>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6"/>
              </a:rPr>
              <a:t>43.</a:t>
            </a:r>
            <a:r>
              <a:rPr lang="en-US" b="0" i="0" dirty="0">
                <a:solidFill>
                  <a:srgbClr val="000000"/>
                </a:solidFill>
                <a:effectLst/>
                <a:latin typeface="HelveticaNeue" panose="02000503000000020004" pitchFamily="2" charset="0"/>
              </a:rPr>
              <a:t>Kholdani C, Fares WH, </a:t>
            </a:r>
            <a:r>
              <a:rPr lang="en-US" b="0" i="0" dirty="0" err="1">
                <a:solidFill>
                  <a:srgbClr val="000000"/>
                </a:solidFill>
                <a:effectLst/>
                <a:latin typeface="HelveticaNeue" panose="02000503000000020004" pitchFamily="2" charset="0"/>
              </a:rPr>
              <a:t>Mohsenin</a:t>
            </a:r>
            <a:r>
              <a:rPr lang="en-US" b="0" i="0" dirty="0">
                <a:solidFill>
                  <a:srgbClr val="000000"/>
                </a:solidFill>
                <a:effectLst/>
                <a:latin typeface="HelveticaNeue" panose="02000503000000020004" pitchFamily="2" charset="0"/>
              </a:rPr>
              <a:t> V. Pulmonary hypertension in obstructive sleep apnea: is it clinically significant? A critical analysis of the association and </a:t>
            </a:r>
            <a:r>
              <a:rPr lang="en-US" b="0" i="0" dirty="0" err="1">
                <a:solidFill>
                  <a:srgbClr val="000000"/>
                </a:solidFill>
                <a:effectLst/>
                <a:latin typeface="HelveticaNeue" panose="02000503000000020004" pitchFamily="2" charset="0"/>
              </a:rPr>
              <a:t>pathophysiology.</a:t>
            </a:r>
            <a:r>
              <a:rPr lang="en-US" b="1" i="0" dirty="0" err="1">
                <a:solidFill>
                  <a:srgbClr val="000000"/>
                </a:solidFill>
                <a:effectLst/>
                <a:latin typeface="HelveticaNeue" panose="02000503000000020004" pitchFamily="2" charset="0"/>
              </a:rPr>
              <a:t>Pulm</a:t>
            </a:r>
            <a:r>
              <a:rPr lang="en-US" b="1" i="0" dirty="0">
                <a:solidFill>
                  <a:srgbClr val="000000"/>
                </a:solidFill>
                <a:effectLst/>
                <a:latin typeface="HelveticaNeue" panose="02000503000000020004" pitchFamily="2" charset="0"/>
              </a:rPr>
              <a:t> Circ</a:t>
            </a:r>
            <a:r>
              <a:rPr lang="en-US" b="0" i="0" dirty="0">
                <a:solidFill>
                  <a:srgbClr val="000000"/>
                </a:solidFill>
                <a:effectLst/>
                <a:latin typeface="HelveticaNeue" panose="02000503000000020004" pitchFamily="2" charset="0"/>
              </a:rPr>
              <a:t>. 2015; 5:220–227.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10.1086/679995</a:t>
            </a:r>
            <a:r>
              <a:rPr lang="en-US" b="0" i="0" u="none" strike="noStrike" dirty="0">
                <a:solidFill>
                  <a:srgbClr val="C5161D"/>
                </a:solidFill>
                <a:effectLst/>
                <a:latin typeface="HelveticaNeue" panose="02000503000000020004" pitchFamily="2" charset="0"/>
                <a:hlinkClick r:id="rId7"/>
              </a:rPr>
              <a:t>Crossref</a:t>
            </a:r>
            <a:r>
              <a:rPr lang="en-US" b="0" i="0" u="none" strike="noStrike" dirty="0">
                <a:solidFill>
                  <a:srgbClr val="C5161D"/>
                </a:solidFill>
                <a:effectLst/>
                <a:latin typeface="HelveticaNeue" panose="02000503000000020004" pitchFamily="2" charset="0"/>
                <a:hlinkClick r:id="rId8"/>
              </a:rPr>
              <a:t>Medline</a:t>
            </a:r>
            <a:r>
              <a:rPr lang="en-US" b="0" i="0" u="none" strike="noStrike" dirty="0">
                <a:solidFill>
                  <a:srgbClr val="C5161D"/>
                </a:solidFill>
                <a:effectLst/>
                <a:latin typeface="HelveticaNeue" panose="02000503000000020004" pitchFamily="2" charset="0"/>
                <a:hlinkClick r:id="rId9"/>
              </a:rPr>
              <a:t>Google Scholar</a:t>
            </a:r>
            <a:endParaRPr lang="en-US" b="0" i="0" dirty="0">
              <a:solidFill>
                <a:srgbClr val="000000"/>
              </a:solidFill>
              <a:effectLst/>
              <a:latin typeface="HelveticaNeue" panose="02000503000000020004" pitchFamily="2" charset="0"/>
            </a:endParaRPr>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10"/>
              </a:rPr>
              <a:t>44.</a:t>
            </a:r>
            <a:r>
              <a:rPr lang="en-US" b="0" i="0" dirty="0">
                <a:solidFill>
                  <a:srgbClr val="000000"/>
                </a:solidFill>
                <a:effectLst/>
                <a:latin typeface="HelveticaNeue" panose="02000503000000020004" pitchFamily="2" charset="0"/>
              </a:rPr>
              <a:t>Sajkov D, Wang T, Saunders NA, </a:t>
            </a:r>
            <a:r>
              <a:rPr lang="en-US" b="0" i="0" dirty="0" err="1">
                <a:solidFill>
                  <a:srgbClr val="000000"/>
                </a:solidFill>
                <a:effectLst/>
                <a:latin typeface="HelveticaNeue" panose="02000503000000020004" pitchFamily="2" charset="0"/>
              </a:rPr>
              <a:t>Bune</a:t>
            </a:r>
            <a:r>
              <a:rPr lang="en-US" b="0" i="0" dirty="0">
                <a:solidFill>
                  <a:srgbClr val="000000"/>
                </a:solidFill>
                <a:effectLst/>
                <a:latin typeface="HelveticaNeue" panose="02000503000000020004" pitchFamily="2" charset="0"/>
              </a:rPr>
              <a:t> AJ, </a:t>
            </a:r>
            <a:r>
              <a:rPr lang="en-US" b="0" i="0" dirty="0" err="1">
                <a:solidFill>
                  <a:srgbClr val="000000"/>
                </a:solidFill>
                <a:effectLst/>
                <a:latin typeface="HelveticaNeue" panose="02000503000000020004" pitchFamily="2" charset="0"/>
              </a:rPr>
              <a:t>Mcevoy</a:t>
            </a:r>
            <a:r>
              <a:rPr lang="en-US" b="0" i="0" dirty="0">
                <a:solidFill>
                  <a:srgbClr val="000000"/>
                </a:solidFill>
                <a:effectLst/>
                <a:latin typeface="HelveticaNeue" panose="02000503000000020004" pitchFamily="2" charset="0"/>
              </a:rPr>
              <a:t> RD. Continuous positive airway pressure treatment improves pulmonary hemodynamics in patients with obstructive sleep </a:t>
            </a:r>
            <a:r>
              <a:rPr lang="en-US" b="0" i="0" dirty="0" err="1">
                <a:solidFill>
                  <a:srgbClr val="000000"/>
                </a:solidFill>
                <a:effectLst/>
                <a:latin typeface="HelveticaNeue" panose="02000503000000020004" pitchFamily="2" charset="0"/>
              </a:rPr>
              <a:t>apnea.</a:t>
            </a:r>
            <a:r>
              <a:rPr lang="en-US" b="1" i="0" dirty="0" err="1">
                <a:solidFill>
                  <a:srgbClr val="000000"/>
                </a:solidFill>
                <a:effectLst/>
                <a:latin typeface="HelveticaNeue" panose="02000503000000020004" pitchFamily="2" charset="0"/>
              </a:rPr>
              <a:t>Am</a:t>
            </a:r>
            <a:r>
              <a:rPr lang="en-US" b="1" i="0" dirty="0">
                <a:solidFill>
                  <a:srgbClr val="000000"/>
                </a:solidFill>
                <a:effectLst/>
                <a:latin typeface="HelveticaNeue" panose="02000503000000020004" pitchFamily="2" charset="0"/>
              </a:rPr>
              <a:t> J Respir Crit Care Med</a:t>
            </a:r>
            <a:r>
              <a:rPr lang="en-US" b="0" i="0" dirty="0">
                <a:solidFill>
                  <a:srgbClr val="000000"/>
                </a:solidFill>
                <a:effectLst/>
                <a:latin typeface="HelveticaNeue" panose="02000503000000020004" pitchFamily="2" charset="0"/>
              </a:rPr>
              <a:t>. 2002; 165:152–158.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10.1164/ajrccm.165.2.2010092</a:t>
            </a:r>
            <a:r>
              <a:rPr lang="en-US" b="0" i="0" u="none" strike="noStrike" dirty="0">
                <a:solidFill>
                  <a:srgbClr val="C5161D"/>
                </a:solidFill>
                <a:effectLst/>
                <a:latin typeface="HelveticaNeue" panose="02000503000000020004" pitchFamily="2" charset="0"/>
                <a:hlinkClick r:id="rId11"/>
              </a:rPr>
              <a:t>Crossref</a:t>
            </a:r>
            <a:r>
              <a:rPr lang="en-US" b="0" i="0" u="none" strike="noStrike" dirty="0">
                <a:solidFill>
                  <a:srgbClr val="C5161D"/>
                </a:solidFill>
                <a:effectLst/>
                <a:latin typeface="HelveticaNeue" panose="02000503000000020004" pitchFamily="2" charset="0"/>
                <a:hlinkClick r:id="rId12"/>
              </a:rPr>
              <a:t>Medline</a:t>
            </a:r>
            <a:r>
              <a:rPr lang="en-US" b="0" i="0" u="none" strike="noStrike" dirty="0">
                <a:solidFill>
                  <a:srgbClr val="C5161D"/>
                </a:solidFill>
                <a:effectLst/>
                <a:latin typeface="HelveticaNeue" panose="02000503000000020004" pitchFamily="2" charset="0"/>
                <a:hlinkClick r:id="rId13"/>
              </a:rPr>
              <a:t>Google Scholar</a:t>
            </a:r>
            <a:endParaRPr lang="en-US" b="0" i="0" dirty="0">
              <a:solidFill>
                <a:srgbClr val="000000"/>
              </a:solidFill>
              <a:effectLst/>
              <a:latin typeface="HelveticaNeue" panose="02000503000000020004" pitchFamily="2" charset="0"/>
            </a:endParaRPr>
          </a:p>
          <a:p>
            <a:pPr algn="l">
              <a:buFont typeface="Arial" panose="020B0604020202020204" pitchFamily="34" charset="0"/>
              <a:buChar char="•"/>
            </a:pPr>
            <a:r>
              <a:rPr lang="en-US" b="1" i="0" u="none" strike="noStrike" dirty="0">
                <a:solidFill>
                  <a:srgbClr val="757575"/>
                </a:solidFill>
                <a:effectLst/>
                <a:latin typeface="HelveticaNeue" panose="02000503000000020004" pitchFamily="2" charset="0"/>
                <a:hlinkClick r:id="rId14"/>
              </a:rPr>
              <a:t>45.</a:t>
            </a:r>
            <a:r>
              <a:rPr lang="en-US" b="0" i="0" dirty="0">
                <a:solidFill>
                  <a:srgbClr val="000000"/>
                </a:solidFill>
                <a:effectLst/>
                <a:latin typeface="HelveticaNeue" panose="02000503000000020004" pitchFamily="2" charset="0"/>
              </a:rPr>
              <a:t>Masa JF, Pépin JL, </a:t>
            </a:r>
            <a:r>
              <a:rPr lang="en-US" b="0" i="0" dirty="0" err="1">
                <a:solidFill>
                  <a:srgbClr val="000000"/>
                </a:solidFill>
                <a:effectLst/>
                <a:latin typeface="HelveticaNeue" panose="02000503000000020004" pitchFamily="2" charset="0"/>
              </a:rPr>
              <a:t>Borel</a:t>
            </a:r>
            <a:r>
              <a:rPr lang="en-US" b="0" i="0" dirty="0">
                <a:solidFill>
                  <a:srgbClr val="000000"/>
                </a:solidFill>
                <a:effectLst/>
                <a:latin typeface="HelveticaNeue" panose="02000503000000020004" pitchFamily="2" charset="0"/>
              </a:rPr>
              <a:t> JC, </a:t>
            </a:r>
            <a:r>
              <a:rPr lang="en-US" b="0" i="0" dirty="0" err="1">
                <a:solidFill>
                  <a:srgbClr val="000000"/>
                </a:solidFill>
                <a:effectLst/>
                <a:latin typeface="HelveticaNeue" panose="02000503000000020004" pitchFamily="2" charset="0"/>
              </a:rPr>
              <a:t>Mokhlesi</a:t>
            </a:r>
            <a:r>
              <a:rPr lang="en-US" b="0" i="0" dirty="0">
                <a:solidFill>
                  <a:srgbClr val="000000"/>
                </a:solidFill>
                <a:effectLst/>
                <a:latin typeface="HelveticaNeue" panose="02000503000000020004" pitchFamily="2" charset="0"/>
              </a:rPr>
              <a:t> B, Murphy PB, Sánchez-Quiroga M. Obesity hypoventilation </a:t>
            </a:r>
            <a:r>
              <a:rPr lang="en-US" b="0" i="0" dirty="0" err="1">
                <a:solidFill>
                  <a:srgbClr val="000000"/>
                </a:solidFill>
                <a:effectLst/>
                <a:latin typeface="HelveticaNeue" panose="02000503000000020004" pitchFamily="2" charset="0"/>
              </a:rPr>
              <a:t>syndrome.</a:t>
            </a:r>
            <a:r>
              <a:rPr lang="en-US" b="1" i="0" dirty="0" err="1">
                <a:solidFill>
                  <a:srgbClr val="000000"/>
                </a:solidFill>
                <a:effectLst/>
                <a:latin typeface="HelveticaNeue" panose="02000503000000020004" pitchFamily="2" charset="0"/>
              </a:rPr>
              <a:t>Eur</a:t>
            </a:r>
            <a:r>
              <a:rPr lang="en-US" b="1" i="0" dirty="0">
                <a:solidFill>
                  <a:srgbClr val="000000"/>
                </a:solidFill>
                <a:effectLst/>
                <a:latin typeface="HelveticaNeue" panose="02000503000000020004" pitchFamily="2" charset="0"/>
              </a:rPr>
              <a:t> Respir Rev</a:t>
            </a:r>
            <a:r>
              <a:rPr lang="en-US" b="0" i="0" dirty="0">
                <a:solidFill>
                  <a:srgbClr val="000000"/>
                </a:solidFill>
                <a:effectLst/>
                <a:latin typeface="HelveticaNeue" panose="02000503000000020004" pitchFamily="2" charset="0"/>
              </a:rPr>
              <a:t>. 2019; 28:180097. </a:t>
            </a:r>
            <a:r>
              <a:rPr lang="en-US" b="0" i="0" dirty="0" err="1">
                <a:solidFill>
                  <a:srgbClr val="000000"/>
                </a:solidFill>
                <a:effectLst/>
                <a:latin typeface="HelveticaNeue" panose="02000503000000020004" pitchFamily="2" charset="0"/>
              </a:rPr>
              <a:t>doi</a:t>
            </a:r>
            <a:r>
              <a:rPr lang="en-US" b="0" i="0" dirty="0">
                <a:solidFill>
                  <a:srgbClr val="000000"/>
                </a:solidFill>
                <a:effectLst/>
                <a:latin typeface="HelveticaNeue" panose="02000503000000020004" pitchFamily="2" charset="0"/>
              </a:rPr>
              <a:t>: 10.1183/16000617.0097-2018</a:t>
            </a:r>
            <a:r>
              <a:rPr lang="en-US" b="0" i="0" u="none" strike="noStrike" dirty="0">
                <a:solidFill>
                  <a:srgbClr val="C5161D"/>
                </a:solidFill>
                <a:effectLst/>
                <a:latin typeface="HelveticaNeue" panose="02000503000000020004" pitchFamily="2" charset="0"/>
                <a:hlinkClick r:id="rId15"/>
              </a:rPr>
              <a:t>Crossref</a:t>
            </a:r>
            <a:r>
              <a:rPr lang="en-US" b="0" i="0" u="none" strike="noStrike" dirty="0">
                <a:solidFill>
                  <a:srgbClr val="C5161D"/>
                </a:solidFill>
                <a:effectLst/>
                <a:latin typeface="HelveticaNeue" panose="02000503000000020004" pitchFamily="2" charset="0"/>
                <a:hlinkClick r:id="rId16"/>
              </a:rPr>
              <a:t>Medline</a:t>
            </a:r>
            <a:r>
              <a:rPr lang="en-US" b="0" i="0" u="none" strike="noStrike" dirty="0">
                <a:solidFill>
                  <a:srgbClr val="C5161D"/>
                </a:solidFill>
                <a:effectLst/>
                <a:latin typeface="HelveticaNeue" panose="02000503000000020004" pitchFamily="2" charset="0"/>
                <a:hlinkClick r:id="rId17"/>
              </a:rPr>
              <a:t>Google Scholar</a:t>
            </a:r>
            <a:endParaRPr lang="en-US" b="0" i="0" dirty="0">
              <a:solidFill>
                <a:srgbClr val="000000"/>
              </a:solidFill>
              <a:effectLst/>
              <a:latin typeface="HelveticaNeue" panose="02000503000000020004" pitchFamily="2" charset="0"/>
            </a:endParaRPr>
          </a:p>
          <a:p>
            <a:endParaRPr lang="en-US" dirty="0"/>
          </a:p>
          <a:p>
            <a:endParaRPr lang="en-US" dirty="0"/>
          </a:p>
          <a:p>
            <a:r>
              <a:rPr lang="en-US" dirty="0"/>
              <a:t>https://</a:t>
            </a:r>
            <a:r>
              <a:rPr lang="en-US" dirty="0" err="1"/>
              <a:t>www.ahajournals.org</a:t>
            </a:r>
            <a:r>
              <a:rPr lang="en-US" dirty="0"/>
              <a:t>/</a:t>
            </a:r>
            <a:r>
              <a:rPr lang="en-US" dirty="0" err="1"/>
              <a:t>doi</a:t>
            </a:r>
            <a:r>
              <a:rPr lang="en-US" dirty="0"/>
              <a:t>/full/10.1161/CIR.0000000000000988?rfr_dat=</a:t>
            </a:r>
            <a:r>
              <a:rPr lang="en-US" dirty="0" err="1"/>
              <a:t>cr_pub</a:t>
            </a:r>
            <a:r>
              <a:rPr lang="en-US" dirty="0"/>
              <a:t>++0pubmed&amp;url_ver=Z39.88-2003&amp;rfr_id=ori%3Arid%3Acrossref.org </a:t>
            </a:r>
          </a:p>
          <a:p>
            <a:endParaRPr lang="en-US" dirty="0"/>
          </a:p>
          <a:p>
            <a:r>
              <a:rPr lang="en-US" dirty="0"/>
              <a:t>Recommendation: </a:t>
            </a:r>
          </a:p>
          <a:p>
            <a:r>
              <a:rPr lang="en-US" dirty="0"/>
              <a:t>“</a:t>
            </a:r>
            <a:r>
              <a:rPr lang="en-US" b="1" i="0" dirty="0">
                <a:solidFill>
                  <a:srgbClr val="1F1F1F"/>
                </a:solidFill>
                <a:effectLst/>
                <a:latin typeface="ElsevierGulliver"/>
              </a:rPr>
              <a:t>We suggest also that contributing causes of PH (</a:t>
            </a:r>
            <a:r>
              <a:rPr lang="en-US" b="1" i="0" dirty="0" err="1">
                <a:solidFill>
                  <a:srgbClr val="1F1F1F"/>
                </a:solidFill>
                <a:effectLst/>
                <a:latin typeface="ElsevierGulliver"/>
              </a:rPr>
              <a:t>eg</a:t>
            </a:r>
            <a:r>
              <a:rPr lang="en-US" b="1" i="0" dirty="0">
                <a:solidFill>
                  <a:srgbClr val="1F1F1F"/>
                </a:solidFill>
                <a:effectLst/>
                <a:latin typeface="ElsevierGulliver"/>
              </a:rPr>
              <a:t>, sleep apnea and systemic hypertension) in patients with PAH be treated aggressively</a:t>
            </a:r>
            <a:r>
              <a:rPr lang="en-US" b="0" i="0" dirty="0">
                <a:solidFill>
                  <a:srgbClr val="1F1F1F"/>
                </a:solidFill>
                <a:effectLst/>
                <a:latin typeface="ElsevierGulliver"/>
              </a:rPr>
              <a:t> (Ungraded consensus-based statement).”</a:t>
            </a:r>
          </a:p>
          <a:p>
            <a:endParaRPr lang="en-US" b="0" i="0" dirty="0">
              <a:solidFill>
                <a:srgbClr val="1F1F1F"/>
              </a:solidFill>
              <a:effectLst/>
              <a:latin typeface="ElsevierGulliver"/>
            </a:endParaRPr>
          </a:p>
          <a:p>
            <a:r>
              <a:rPr lang="en-US" b="0" i="0" dirty="0">
                <a:solidFill>
                  <a:srgbClr val="1F1F1F"/>
                </a:solidFill>
                <a:effectLst/>
                <a:latin typeface="ElsevierGulliver"/>
              </a:rPr>
              <a:t>Consider, does increasing the lung volume in general lower pulmonary pressure? Possibly. </a:t>
            </a:r>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50</a:t>
            </a:fld>
            <a:endParaRPr lang="en-US"/>
          </a:p>
        </p:txBody>
      </p:sp>
    </p:spTree>
    <p:extLst>
      <p:ext uri="{BB962C8B-B14F-4D97-AF65-F5344CB8AC3E}">
        <p14:creationId xmlns:p14="http://schemas.microsoft.com/office/powerpoint/2010/main" val="2957210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Times"/>
              </a:rPr>
              <a:t>The CMS coverage determination 4-hour</a:t>
            </a:r>
            <a:endParaRPr lang="en-US" dirty="0">
              <a:effectLst/>
              <a:latin typeface="Times"/>
            </a:endParaRPr>
          </a:p>
          <a:p>
            <a:r>
              <a:rPr lang="en-US" i="1" dirty="0">
                <a:effectLst/>
                <a:latin typeface="Times"/>
              </a:rPr>
              <a:t>rule was instituted in 2008 and quickly</a:t>
            </a:r>
            <a:endParaRPr lang="en-US" dirty="0">
              <a:effectLst/>
              <a:latin typeface="Times"/>
            </a:endParaRPr>
          </a:p>
          <a:p>
            <a:r>
              <a:rPr lang="en-US" i="1" dirty="0">
                <a:effectLst/>
                <a:latin typeface="Times"/>
              </a:rPr>
              <a:t>became the standard measure of adherence</a:t>
            </a:r>
            <a:endParaRPr lang="en-US" dirty="0">
              <a:effectLst/>
              <a:latin typeface="Times"/>
            </a:endParaRPr>
          </a:p>
          <a:p>
            <a:r>
              <a:rPr lang="en-US" i="1" dirty="0" err="1">
                <a:effectLst/>
                <a:latin typeface="Times"/>
              </a:rPr>
              <a:t>asmost</a:t>
            </a:r>
            <a:r>
              <a:rPr lang="en-US" i="1" dirty="0">
                <a:effectLst/>
                <a:latin typeface="Times"/>
              </a:rPr>
              <a:t> commercial payers subsequently</a:t>
            </a:r>
            <a:endParaRPr lang="en-US" dirty="0">
              <a:effectLst/>
              <a:latin typeface="Times"/>
            </a:endParaRPr>
          </a:p>
          <a:p>
            <a:r>
              <a:rPr lang="en-US" i="1" dirty="0">
                <a:effectLst/>
                <a:latin typeface="Times"/>
              </a:rPr>
              <a:t>adopted it (41). In contrast, the Department</a:t>
            </a:r>
            <a:endParaRPr lang="en-US" dirty="0">
              <a:effectLst/>
              <a:latin typeface="Times"/>
            </a:endParaRPr>
          </a:p>
          <a:p>
            <a:r>
              <a:rPr lang="en-US" i="1" dirty="0">
                <a:effectLst/>
                <a:latin typeface="Times"/>
              </a:rPr>
              <a:t>of Veterans Affairs, another U.S. government</a:t>
            </a:r>
            <a:endParaRPr lang="en-US" dirty="0">
              <a:effectLst/>
              <a:latin typeface="Times"/>
            </a:endParaRPr>
          </a:p>
          <a:p>
            <a:r>
              <a:rPr lang="en-US" i="1" dirty="0">
                <a:effectLst/>
                <a:latin typeface="Times"/>
              </a:rPr>
              <a:t>entity, does not use this determination and</a:t>
            </a:r>
            <a:endParaRPr lang="en-US" dirty="0">
              <a:effectLst/>
              <a:latin typeface="Times"/>
            </a:endParaRPr>
          </a:p>
          <a:p>
            <a:r>
              <a:rPr lang="en-US" i="1" dirty="0">
                <a:effectLst/>
                <a:latin typeface="Times"/>
              </a:rPr>
              <a:t>instead explicitly provides the rationale that</a:t>
            </a:r>
            <a:endParaRPr lang="en-US" dirty="0">
              <a:effectLst/>
              <a:latin typeface="Times"/>
            </a:endParaRPr>
          </a:p>
          <a:p>
            <a:r>
              <a:rPr lang="en-US" i="1" dirty="0">
                <a:effectLst/>
                <a:latin typeface="Times"/>
              </a:rPr>
              <a:t>even low hourly PAP </a:t>
            </a:r>
            <a:r>
              <a:rPr lang="en-US" i="1" dirty="0" err="1">
                <a:effectLst/>
                <a:latin typeface="Times"/>
              </a:rPr>
              <a:t>usemay</a:t>
            </a:r>
            <a:r>
              <a:rPr lang="en-US" i="1" dirty="0">
                <a:effectLst/>
                <a:latin typeface="Times"/>
              </a:rPr>
              <a:t> bene</a:t>
            </a:r>
            <a:r>
              <a:rPr lang="en-US" i="1" dirty="0">
                <a:effectLst/>
                <a:latin typeface="Helvetica" pitchFamily="2" charset="0"/>
              </a:rPr>
              <a:t>fi</a:t>
            </a:r>
            <a:r>
              <a:rPr lang="en-US" i="1" dirty="0">
                <a:effectLst/>
                <a:latin typeface="Times"/>
              </a:rPr>
              <a:t>t</a:t>
            </a:r>
            <a:endParaRPr lang="en-US" dirty="0">
              <a:effectLst/>
              <a:latin typeface="Times"/>
            </a:endParaRPr>
          </a:p>
          <a:p>
            <a:r>
              <a:rPr lang="en-US" i="1" dirty="0">
                <a:effectLst/>
                <a:latin typeface="Times"/>
              </a:rPr>
              <a:t>patients</a:t>
            </a:r>
            <a:endParaRPr lang="en-US"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53</a:t>
            </a:fld>
            <a:endParaRPr lang="en-US"/>
          </a:p>
        </p:txBody>
      </p:sp>
    </p:spTree>
    <p:extLst>
      <p:ext uri="{BB962C8B-B14F-4D97-AF65-F5344CB8AC3E}">
        <p14:creationId xmlns:p14="http://schemas.microsoft.com/office/powerpoint/2010/main" val="2380542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not just run HSAT sleep studies on everyone? </a:t>
            </a:r>
          </a:p>
          <a:p>
            <a:pPr marL="228600" indent="-228600">
              <a:buAutoNum type="arabicPeriod"/>
            </a:pPr>
            <a:r>
              <a:rPr lang="en-US" dirty="0"/>
              <a:t>You can only bill the professional interpretation code, none of the time for setup, </a:t>
            </a:r>
            <a:r>
              <a:rPr lang="en-US" dirty="0" err="1"/>
              <a:t>facitlies</a:t>
            </a:r>
            <a:r>
              <a:rPr lang="en-US" dirty="0"/>
              <a:t> etc. </a:t>
            </a:r>
          </a:p>
          <a:p>
            <a:pPr marL="228600" indent="-228600">
              <a:buAutoNum type="arabicPeriod"/>
            </a:pPr>
            <a:r>
              <a:rPr lang="en-US" dirty="0"/>
              <a:t>If they are on oxygen, it will make it so that you won’t see any desaturation hypoxemias. </a:t>
            </a:r>
          </a:p>
          <a:p>
            <a:pPr marL="228600" indent="-228600">
              <a:buAutoNum type="arabicPeriod"/>
            </a:pPr>
            <a:r>
              <a:rPr lang="en-US" dirty="0"/>
              <a:t>Realistically, their physiology is probably all </a:t>
            </a:r>
            <a:r>
              <a:rPr lang="en-US" dirty="0" err="1"/>
              <a:t>f’d</a:t>
            </a:r>
            <a:r>
              <a:rPr lang="en-US" dirty="0"/>
              <a:t> up. </a:t>
            </a:r>
          </a:p>
        </p:txBody>
      </p:sp>
      <p:sp>
        <p:nvSpPr>
          <p:cNvPr id="4" name="Slide Number Placeholder 3"/>
          <p:cNvSpPr>
            <a:spLocks noGrp="1"/>
          </p:cNvSpPr>
          <p:nvPr>
            <p:ph type="sldNum" sz="quarter" idx="5"/>
          </p:nvPr>
        </p:nvSpPr>
        <p:spPr/>
        <p:txBody>
          <a:bodyPr/>
          <a:lstStyle/>
          <a:p>
            <a:fld id="{725E58E9-BDE0-A847-BB24-000D411EAE09}" type="slidenum">
              <a:rPr lang="en-US" smtClean="0"/>
              <a:t>55</a:t>
            </a:fld>
            <a:endParaRPr lang="en-US"/>
          </a:p>
        </p:txBody>
      </p:sp>
    </p:spTree>
    <p:extLst>
      <p:ext uri="{BB962C8B-B14F-4D97-AF65-F5344CB8AC3E}">
        <p14:creationId xmlns:p14="http://schemas.microsoft.com/office/powerpoint/2010/main" val="2516826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Furthermore, hypercapnia alone can induce sympathetic activation and BP elevations.46,47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46. https://</a:t>
            </a:r>
            <a:r>
              <a:rPr lang="en-US" sz="1200" kern="1200" dirty="0" err="1">
                <a:solidFill>
                  <a:schemeClr val="tx1"/>
                </a:solidFill>
                <a:effectLst/>
                <a:latin typeface="+mn-lt"/>
                <a:ea typeface="+mn-ea"/>
                <a:cs typeface="+mn-cs"/>
              </a:rPr>
              <a:t>www.tandfonline.com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/abs/10.3109/10641968809075998 – general physiology</a:t>
            </a:r>
          </a:p>
          <a:p>
            <a:r>
              <a:rPr lang="en-US" sz="1200" kern="1200" dirty="0">
                <a:solidFill>
                  <a:schemeClr val="tx1"/>
                </a:solidFill>
                <a:effectLst/>
                <a:latin typeface="+mn-lt"/>
                <a:ea typeface="+mn-ea"/>
                <a:cs typeface="+mn-cs"/>
              </a:rPr>
              <a:t>47. https://</a:t>
            </a:r>
            <a:r>
              <a:rPr lang="en-US" sz="1200" kern="1200" dirty="0" err="1">
                <a:solidFill>
                  <a:schemeClr val="tx1"/>
                </a:solidFill>
                <a:effectLst/>
                <a:latin typeface="+mn-lt"/>
                <a:ea typeface="+mn-ea"/>
                <a:cs typeface="+mn-cs"/>
              </a:rPr>
              <a:t>erj.ersjournals.com</a:t>
            </a:r>
            <a:r>
              <a:rPr lang="en-US" sz="1200" kern="1200" dirty="0">
                <a:solidFill>
                  <a:schemeClr val="tx1"/>
                </a:solidFill>
                <a:effectLst/>
                <a:latin typeface="+mn-lt"/>
                <a:ea typeface="+mn-ea"/>
                <a:cs typeface="+mn-cs"/>
              </a:rPr>
              <a:t>/content/35/1/132 – specifically in OSA-COPD overlap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37-41</a:t>
            </a:r>
          </a:p>
          <a:p>
            <a:r>
              <a:rPr lang="en-US" sz="1200" kern="1200" dirty="0">
                <a:solidFill>
                  <a:schemeClr val="tx1"/>
                </a:solidFill>
                <a:effectLst/>
                <a:latin typeface="+mn-lt"/>
                <a:ea typeface="+mn-ea"/>
                <a:cs typeface="+mn-cs"/>
              </a:rPr>
              <a:t>37 37. Lopez-Acevedo MN, Torres-Palacios A, Elena Ocasio-</a:t>
            </a:r>
            <a:r>
              <a:rPr lang="en-US" sz="1200" kern="1200" dirty="0" err="1">
                <a:solidFill>
                  <a:schemeClr val="tx1"/>
                </a:solidFill>
                <a:effectLst/>
                <a:latin typeface="+mn-lt"/>
                <a:ea typeface="+mn-ea"/>
                <a:cs typeface="+mn-cs"/>
              </a:rPr>
              <a:t>Tascon</a:t>
            </a:r>
            <a:r>
              <a:rPr lang="en-US" sz="1200" kern="1200" dirty="0">
                <a:solidFill>
                  <a:schemeClr val="tx1"/>
                </a:solidFill>
                <a:effectLst/>
                <a:latin typeface="+mn-lt"/>
                <a:ea typeface="+mn-ea"/>
                <a:cs typeface="+mn-cs"/>
              </a:rPr>
              <a:t> M, Campos-Santiago Z, Rodriguez-Cintron W. Overlap syndrome: </a:t>
            </a:r>
            <a:r>
              <a:rPr lang="en-US" sz="1200" kern="1200" dirty="0" err="1">
                <a:solidFill>
                  <a:schemeClr val="tx1"/>
                </a:solidFill>
                <a:effectLst/>
                <a:latin typeface="+mn-lt"/>
                <a:ea typeface="+mn-ea"/>
                <a:cs typeface="+mn-cs"/>
              </a:rPr>
              <a:t>anindication</a:t>
            </a:r>
            <a:r>
              <a:rPr lang="en-US" sz="1200" kern="1200" dirty="0">
                <a:solidFill>
                  <a:schemeClr val="tx1"/>
                </a:solidFill>
                <a:effectLst/>
                <a:latin typeface="+mn-lt"/>
                <a:ea typeface="+mn-ea"/>
                <a:cs typeface="+mn-cs"/>
              </a:rPr>
              <a:t> for sleep studies?: a pilot study. Sleep Breath. 2009;13(4): 409-413. </a:t>
            </a:r>
            <a:r>
              <a:rPr lang="en-US" sz="1200" kern="1200" dirty="0" err="1">
                <a:solidFill>
                  <a:schemeClr val="tx1"/>
                </a:solidFill>
                <a:effectLst/>
                <a:latin typeface="+mn-lt"/>
                <a:ea typeface="+mn-ea"/>
                <a:cs typeface="+mn-cs"/>
              </a:rPr>
              <a:t>chestjournal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38 38. Soler X, </a:t>
            </a:r>
            <a:r>
              <a:rPr lang="en-US" sz="1200" kern="1200" dirty="0" err="1">
                <a:solidFill>
                  <a:schemeClr val="tx1"/>
                </a:solidFill>
                <a:effectLst/>
                <a:latin typeface="+mn-lt"/>
                <a:ea typeface="+mn-ea"/>
                <a:cs typeface="+mn-cs"/>
              </a:rPr>
              <a:t>Gaio</a:t>
            </a:r>
            <a:r>
              <a:rPr lang="en-US" sz="1200" kern="1200" dirty="0">
                <a:solidFill>
                  <a:schemeClr val="tx1"/>
                </a:solidFill>
                <a:effectLst/>
                <a:latin typeface="+mn-lt"/>
                <a:ea typeface="+mn-ea"/>
                <a:cs typeface="+mn-cs"/>
              </a:rPr>
              <a:t> E, Powell FL, et al. High prevalence of obstructive sleep apnea in patients with moderate to severe chronic obstructive pulmonary disease. Ann Am </a:t>
            </a:r>
            <a:r>
              <a:rPr lang="en-US" sz="1200" kern="1200" dirty="0" err="1">
                <a:solidFill>
                  <a:schemeClr val="tx1"/>
                </a:solidFill>
                <a:effectLst/>
                <a:latin typeface="+mn-lt"/>
                <a:ea typeface="+mn-ea"/>
                <a:cs typeface="+mn-cs"/>
              </a:rPr>
              <a:t>Thorac</a:t>
            </a:r>
            <a:r>
              <a:rPr lang="en-US" sz="1200" kern="1200" dirty="0">
                <a:solidFill>
                  <a:schemeClr val="tx1"/>
                </a:solidFill>
                <a:effectLst/>
                <a:latin typeface="+mn-lt"/>
                <a:ea typeface="+mn-ea"/>
                <a:cs typeface="+mn-cs"/>
              </a:rPr>
              <a:t> Soc. 2015;12(8):1219-1225.</a:t>
            </a:r>
          </a:p>
          <a:p>
            <a:r>
              <a:rPr lang="en-US" sz="1200" kern="1200" dirty="0">
                <a:solidFill>
                  <a:schemeClr val="tx1"/>
                </a:solidFill>
                <a:effectLst/>
                <a:latin typeface="+mn-lt"/>
                <a:ea typeface="+mn-ea"/>
                <a:cs typeface="+mn-cs"/>
              </a:rPr>
              <a:t>39. 39. Sanders MH, Newman AB, Haggerty CL, et al. Sleep and </a:t>
            </a:r>
            <a:r>
              <a:rPr lang="en-US" sz="1200" kern="1200" dirty="0" err="1">
                <a:solidFill>
                  <a:schemeClr val="tx1"/>
                </a:solidFill>
                <a:effectLst/>
                <a:latin typeface="+mn-lt"/>
                <a:ea typeface="+mn-ea"/>
                <a:cs typeface="+mn-cs"/>
              </a:rPr>
              <a:t>sleepdisordered</a:t>
            </a:r>
            <a:r>
              <a:rPr lang="en-US" sz="1200" kern="1200" dirty="0">
                <a:solidFill>
                  <a:schemeClr val="tx1"/>
                </a:solidFill>
                <a:effectLst/>
                <a:latin typeface="+mn-lt"/>
                <a:ea typeface="+mn-ea"/>
                <a:cs typeface="+mn-cs"/>
              </a:rPr>
              <a:t> breathing in adults with predominantly mild obstructive airway disease. Am J Respir Crit Care Med. 2003;167(1):7-14.</a:t>
            </a:r>
          </a:p>
          <a:p>
            <a:r>
              <a:rPr lang="en-US" sz="1200" kern="1200" dirty="0">
                <a:solidFill>
                  <a:schemeClr val="tx1"/>
                </a:solidFill>
                <a:effectLst/>
                <a:latin typeface="+mn-lt"/>
                <a:ea typeface="+mn-ea"/>
                <a:cs typeface="+mn-cs"/>
              </a:rPr>
              <a:t>40 40. Owens RL, Malhotra A. Sleep-disordered breathing and COPD: the overlap syndrome. Respir Care. 2010;55(10):1333-1344; discussion 1344-1336.</a:t>
            </a:r>
          </a:p>
          <a:p>
            <a:r>
              <a:rPr lang="en-US" sz="1200" kern="1200" dirty="0">
                <a:solidFill>
                  <a:schemeClr val="tx1"/>
                </a:solidFill>
                <a:effectLst/>
                <a:latin typeface="+mn-lt"/>
                <a:ea typeface="+mn-ea"/>
                <a:cs typeface="+mn-cs"/>
              </a:rPr>
              <a:t>41. 41. Marin JM, Soriano JB, Carrizo SJ, </a:t>
            </a:r>
            <a:r>
              <a:rPr lang="en-US" sz="1200" kern="1200" dirty="0" err="1">
                <a:solidFill>
                  <a:schemeClr val="tx1"/>
                </a:solidFill>
                <a:effectLst/>
                <a:latin typeface="+mn-lt"/>
                <a:ea typeface="+mn-ea"/>
                <a:cs typeface="+mn-cs"/>
              </a:rPr>
              <a:t>Boldova</a:t>
            </a:r>
            <a:r>
              <a:rPr lang="en-US" sz="1200" kern="1200" dirty="0">
                <a:solidFill>
                  <a:schemeClr val="tx1"/>
                </a:solidFill>
                <a:effectLst/>
                <a:latin typeface="+mn-lt"/>
                <a:ea typeface="+mn-ea"/>
                <a:cs typeface="+mn-cs"/>
              </a:rPr>
              <a:t> A, Celli BR. Outcomes in patients with chronic obstructive pulmonary disease and</a:t>
            </a:r>
          </a:p>
          <a:p>
            <a:r>
              <a:rPr lang="en-US" sz="1200" kern="1200" dirty="0">
                <a:solidFill>
                  <a:schemeClr val="tx1"/>
                </a:solidFill>
                <a:effectLst/>
                <a:latin typeface="+mn-lt"/>
                <a:ea typeface="+mn-ea"/>
                <a:cs typeface="+mn-cs"/>
              </a:rPr>
              <a:t>obstructive sleep apnea: the overlap syndrome. Am J Respir Crit Care Med. 2010;182(3):325-331.</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57</a:t>
            </a:fld>
            <a:endParaRPr lang="en-US"/>
          </a:p>
        </p:txBody>
      </p:sp>
    </p:spTree>
    <p:extLst>
      <p:ext uri="{BB962C8B-B14F-4D97-AF65-F5344CB8AC3E}">
        <p14:creationId xmlns:p14="http://schemas.microsoft.com/office/powerpoint/2010/main" val="240888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A central apnea is characterized by complete cessation of airflow or 90% reduction in airflow with no respiratory effort throughout the entire duration of the apnea (choice D is incorrect). Figure 3 shows a 5-min recording during which five central apneas occur (the second central apnea is illustrated with a red box).</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 hypopnea is defined as 30% reduction in the flow signal that leads to 3% to 4% oxygen desaturation or cortical arousal with persistent respiratory effort on thoracic and abdominal belts (choice B is incorrect). An example of a hypopnea can be seen in Figure 4 in which the approximately 30% reduction in the nasal flow signal leads to 3% oxygen desaturation (shaded in green). An obstructive apnea is characterized by complete cessation of airflow or 90% reduction in airflow with continuous respiratory effort throughout the apnea (choice A is incorrect). An example of an obstructive apnea can be seen in Figure 4 (shaded in blue).</a:t>
            </a:r>
          </a:p>
          <a:p>
            <a:pPr algn="l"/>
            <a:br>
              <a:rPr lang="en-US" b="0" i="0" dirty="0">
                <a:solidFill>
                  <a:srgbClr val="333333"/>
                </a:solidFill>
                <a:effectLst/>
                <a:latin typeface="Source Sans Pro" panose="020B0503030403020204" pitchFamily="34" charset="0"/>
              </a:rPr>
            </a:br>
            <a:endParaRPr lang="en-US" b="0" i="0" dirty="0">
              <a:solidFill>
                <a:srgbClr val="333333"/>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a:t>
            </a:fld>
            <a:endParaRPr lang="en-US"/>
          </a:p>
        </p:txBody>
      </p:sp>
    </p:spTree>
    <p:extLst>
      <p:ext uri="{BB962C8B-B14F-4D97-AF65-F5344CB8AC3E}">
        <p14:creationId xmlns:p14="http://schemas.microsoft.com/office/powerpoint/2010/main" val="4033475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59</a:t>
            </a:fld>
            <a:endParaRPr lang="en-US"/>
          </a:p>
        </p:txBody>
      </p:sp>
    </p:spTree>
    <p:extLst>
      <p:ext uri="{BB962C8B-B14F-4D97-AF65-F5344CB8AC3E}">
        <p14:creationId xmlns:p14="http://schemas.microsoft.com/office/powerpoint/2010/main" val="624696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“VCO2 can increase 30-fold with high-intensity exercise”</a:t>
            </a:r>
          </a:p>
          <a:p>
            <a:pPr marL="0" marR="0">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Forster, H.V., </a:t>
            </a:r>
            <a:r>
              <a:rPr lang="en-US" sz="1800" dirty="0" err="1">
                <a:effectLst/>
                <a:latin typeface="Times New Roman" panose="02020603050405020304" pitchFamily="18" charset="0"/>
                <a:ea typeface="Times New Roman" panose="02020603050405020304" pitchFamily="18" charset="0"/>
              </a:rPr>
              <a:t>Haouzi</a:t>
            </a:r>
            <a:r>
              <a:rPr lang="en-US" sz="1800" dirty="0">
                <a:effectLst/>
                <a:latin typeface="Times New Roman" panose="02020603050405020304" pitchFamily="18" charset="0"/>
                <a:ea typeface="Times New Roman" panose="02020603050405020304" pitchFamily="18" charset="0"/>
              </a:rPr>
              <a:t>, P., and Dempsey, J.A. (2012). Control of breathing during exercise. </a:t>
            </a:r>
            <a:r>
              <a:rPr lang="en-US" sz="1800" dirty="0" err="1">
                <a:effectLst/>
                <a:latin typeface="Times New Roman" panose="02020603050405020304" pitchFamily="18" charset="0"/>
                <a:ea typeface="Times New Roman" panose="02020603050405020304" pitchFamily="18" charset="0"/>
              </a:rPr>
              <a:t>Compr</a:t>
            </a:r>
            <a:r>
              <a:rPr lang="en-US" sz="1800" dirty="0">
                <a:effectLst/>
                <a:latin typeface="Times New Roman" panose="02020603050405020304" pitchFamily="18" charset="0"/>
                <a:ea typeface="Times New Roman" panose="02020603050405020304" pitchFamily="18" charset="0"/>
              </a:rPr>
              <a:t>. Physiol. 2, 743–777.</a:t>
            </a:r>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63</a:t>
            </a:fld>
            <a:endParaRPr lang="en-US"/>
          </a:p>
        </p:txBody>
      </p:sp>
    </p:spTree>
    <p:extLst>
      <p:ext uri="{BB962C8B-B14F-4D97-AF65-F5344CB8AC3E}">
        <p14:creationId xmlns:p14="http://schemas.microsoft.com/office/powerpoint/2010/main" val="15970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In this patient with OSA and atrial fibrillation, CPAP titration led to treatment-emergent central sleep apnea (TECSA). This tracing reveals repetitive central apneas while 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(no flow and no thoracic or abdominal effort). Since this patient has a normal ejection fraction on a recent echocardiogram, there is no contraindication for adaptive </a:t>
            </a:r>
            <a:r>
              <a:rPr lang="en-US" b="0" i="0" dirty="0" err="1">
                <a:solidFill>
                  <a:srgbClr val="333333"/>
                </a:solidFill>
                <a:effectLst/>
                <a:latin typeface="Source Sans Pro" panose="020B0503030403020204" pitchFamily="34" charset="0"/>
              </a:rPr>
              <a:t>servoventilation</a:t>
            </a:r>
            <a:r>
              <a:rPr lang="en-US" b="0" i="0" dirty="0">
                <a:solidFill>
                  <a:srgbClr val="333333"/>
                </a:solidFill>
                <a:effectLst/>
                <a:latin typeface="Source Sans Pro" panose="020B0503030403020204" pitchFamily="34" charset="0"/>
              </a:rPr>
              <a:t> (ASV) (choice C is correct). ASV is more effective in eliminating central apneas when compared with CPAP or bilevel PAP therapy. TECSA during CPAP titration can occur in 8% of patients with OSA. In many of these patients (50%-85%), central apneas resolve after 6 to 12 weeks of adherent home CPAP therapy. However, in some patients, central apneas can persist despite long-term CPAP therapy, particularly in patients who have other ongoing risk factors for central apneas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atrial fibrillation, heart failure, opioid use). In these cases, ASV is effective in treating both OSA and central sleep apnea.</a:t>
            </a:r>
            <a:br>
              <a:rPr lang="en-US" dirty="0"/>
            </a:br>
            <a:br>
              <a:rPr lang="en-US" dirty="0"/>
            </a:br>
            <a:r>
              <a:rPr lang="en-US" b="0" i="0" dirty="0">
                <a:solidFill>
                  <a:srgbClr val="333333"/>
                </a:solidFill>
                <a:effectLst/>
                <a:latin typeface="Source Sans Pro" panose="020B0503030403020204" pitchFamily="34" charset="0"/>
              </a:rPr>
              <a:t>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this patient had resolution of OSA but developed severe central sleep apnea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TECSA), with a central apnea index of 55 events per hour of sleep. As illustrated in Figure 2 (red box), apneas are characterized by lack of flow on the CPAP flow signal. The concomitant lack of effort on the thoracic and abdominal effort belts confirms the central nature of the apneas.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ASV uses a bilevel PAP device that provides an expiratory PAP (EPAP) (which may be fixed or variable) and a variable level of inspiratory PAP (IPAP). The level of pressure support (difference between IPAP and EPAP) is variable, and the device is equipped with a feedback circuit that allows it to measure the respiratory output from the patient (from either peak inspiratory flow or minute ventilation). When the patient has excess respiratory effort or high minute ventilation, the device decreases the level of pressure support. In contrast, when the patient has reduced effort or low minute ventilation, the device increases the level of pressure support. A preset or automatic backup rate delivers breaths during periods of central apnea. The goal of ASV is to resolve upper airway obstruction and OSA with EPAP and regularize the breathing pattern and induce a mild level of hypoventilation in patients with central sleep apnea related to hyperventilation. ASV should not be used in patients with hypoventilation syndromes.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If the patient had a low left ventricular ejection fraction (less than 45%), ASV would be contraindicated. Currently, there are no effective PAP treatments for central sleep apnea and Cheyne-Stokes respiration in patients with heart failure with reduced ejection fraction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In the Canadian Continuous Positive Airway Pressure for Patients with Central Sleep Apnea and Heart Failure (CANPAP) trial, patients with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and central sleep apnea were randomized to CPAP or usual care. CPAP did not improve survival when compared with usual care. Although ASV during sleep is highly effective in abolishing central sleep apnea, it has been associated with increased all-cause and cardiovascular mortality in this patient population, particularly in those with a left ventricular ejection fraction less than 35%. The exact mechanism for the increased mortality is not fully understood.</a:t>
            </a:r>
          </a:p>
          <a:p>
            <a:r>
              <a:rPr lang="en-US" b="0" i="0" dirty="0">
                <a:solidFill>
                  <a:srgbClr val="333333"/>
                </a:solidFill>
                <a:effectLst/>
                <a:latin typeface="Source Sans Pro" panose="020B0503030403020204" pitchFamily="34" charset="0"/>
              </a:rPr>
              <a:t>It is unlikely that a higher CPAP setting will improve central apneas (choice A is incorrect). CPAP setting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is the lowest pressure in commercially available CPAP devices (choice B is incorrect).</a:t>
            </a:r>
            <a:br>
              <a:rPr lang="en-US" dirty="0"/>
            </a:br>
            <a:br>
              <a:rPr lang="en-US" dirty="0"/>
            </a:br>
            <a:r>
              <a:rPr lang="en-US" b="0" i="0" dirty="0">
                <a:solidFill>
                  <a:srgbClr val="333333"/>
                </a:solidFill>
                <a:effectLst/>
                <a:latin typeface="Source Sans Pro" panose="020B0503030403020204" pitchFamily="34" charset="0"/>
              </a:rPr>
              <a:t>Switching the patient to bilevel PAP without a backup rate will increase tidal volumes, worsen respiratory instability, and increase central apneas (choice D is incorrect). Bilevel PAP with a backup respiratory rate (bilevel PAP spontaneous timed) could be considered in lieu of ASV.</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6</a:t>
            </a:fld>
            <a:endParaRPr lang="en-US"/>
          </a:p>
        </p:txBody>
      </p:sp>
    </p:spTree>
    <p:extLst>
      <p:ext uri="{BB962C8B-B14F-4D97-AF65-F5344CB8AC3E}">
        <p14:creationId xmlns:p14="http://schemas.microsoft.com/office/powerpoint/2010/main" val="2673942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Source Sans Pro" panose="020B0503030403020204" pitchFamily="34" charset="0"/>
              </a:rPr>
              <a:t>In this patient with OSA and atrial fibrillation, CPAP titration led to treatment-emergent central sleep apnea (TECSA). This tracing reveals repetitive central apneas while 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(no flow and no thoracic or abdominal effort). Since this patient has a normal ejection fraction on a recent echocardiogram, there is no contraindication for adaptive </a:t>
            </a:r>
            <a:r>
              <a:rPr lang="en-US" b="0" i="0" dirty="0" err="1">
                <a:solidFill>
                  <a:srgbClr val="333333"/>
                </a:solidFill>
                <a:effectLst/>
                <a:latin typeface="Source Sans Pro" panose="020B0503030403020204" pitchFamily="34" charset="0"/>
              </a:rPr>
              <a:t>servoventilation</a:t>
            </a:r>
            <a:r>
              <a:rPr lang="en-US" b="0" i="0" dirty="0">
                <a:solidFill>
                  <a:srgbClr val="333333"/>
                </a:solidFill>
                <a:effectLst/>
                <a:latin typeface="Source Sans Pro" panose="020B0503030403020204" pitchFamily="34" charset="0"/>
              </a:rPr>
              <a:t> (ASV) (choice C is correct). ASV is more effective in eliminating central apneas when compared with CPAP or bilevel PAP therapy. TECSA during CPAP titration can occur in 8% of patients with OSA. In many of these patients (50%-85%), central apneas resolve after 6 to 12 weeks of adherent home CPAP therapy. However, in some patients, central apneas can persist despite long-term CPAP therapy, particularly in patients who have other ongoing risk factors for central apneas (</a:t>
            </a:r>
            <a:r>
              <a:rPr lang="en-US" b="0" i="0" dirty="0" err="1">
                <a:solidFill>
                  <a:srgbClr val="333333"/>
                </a:solidFill>
                <a:effectLst/>
                <a:latin typeface="Source Sans Pro" panose="020B0503030403020204" pitchFamily="34" charset="0"/>
              </a:rPr>
              <a:t>eg</a:t>
            </a:r>
            <a:r>
              <a:rPr lang="en-US" b="0" i="0" dirty="0">
                <a:solidFill>
                  <a:srgbClr val="333333"/>
                </a:solidFill>
                <a:effectLst/>
                <a:latin typeface="Source Sans Pro" panose="020B0503030403020204" pitchFamily="34" charset="0"/>
              </a:rPr>
              <a:t>, atrial fibrillation, heart failure, opioid use). In these cases, ASV is effective in treating both OSA and central sleep apnea.</a:t>
            </a:r>
            <a:br>
              <a:rPr lang="en-US" dirty="0"/>
            </a:br>
            <a:br>
              <a:rPr lang="en-US" dirty="0"/>
            </a:br>
            <a:r>
              <a:rPr lang="en-US" b="0" i="0" dirty="0">
                <a:solidFill>
                  <a:srgbClr val="333333"/>
                </a:solidFill>
                <a:effectLst/>
                <a:latin typeface="Source Sans Pro" panose="020B0503030403020204" pitchFamily="34" charset="0"/>
              </a:rPr>
              <a:t>On CPAP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this patient had resolution of OSA but developed severe central sleep apnea (</a:t>
            </a:r>
            <a:r>
              <a:rPr lang="en-US" b="0" i="0" dirty="0" err="1">
                <a:solidFill>
                  <a:srgbClr val="333333"/>
                </a:solidFill>
                <a:effectLst/>
                <a:latin typeface="Source Sans Pro" panose="020B0503030403020204" pitchFamily="34" charset="0"/>
              </a:rPr>
              <a:t>ie</a:t>
            </a:r>
            <a:r>
              <a:rPr lang="en-US" b="0" i="0" dirty="0">
                <a:solidFill>
                  <a:srgbClr val="333333"/>
                </a:solidFill>
                <a:effectLst/>
                <a:latin typeface="Source Sans Pro" panose="020B0503030403020204" pitchFamily="34" charset="0"/>
              </a:rPr>
              <a:t>, TECSA), with a central apnea index of 55 events per hour of sleep. As illustrated in Figure 2 (red box), apneas are characterized by lack of flow on the CPAP flow signal. The concomitant lack of effort on the thoracic and abdominal effort belts confirms the central nature of the apneas.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ASV uses a bilevel PAP device that provides an expiratory PAP (EPAP) (which may be fixed or variable) and a variable level of inspiratory PAP (IPAP). The level of pressure support (difference between IPAP and EPAP) is variable, and the device is equipped with a feedback circuit that allows it to measure the respiratory output from the patient (from either peak inspiratory flow or minute ventilation). When the patient has excess respiratory effort or high minute ventilation, the device decreases the level of pressure support. In contrast, when the patient has reduced effort or low minute ventilation, the device increases the level of pressure support. A preset or automatic backup rate delivers breaths during periods of central apnea. The goal of ASV is to resolve upper airway obstruction and OSA with EPAP and regularize the breathing pattern and induce a mild level of hypoventilation in patients with central sleep apnea related to hyperventilation. ASV should not be used in patients with hypoventilation syndromes.</a:t>
            </a:r>
            <a:br>
              <a:rPr lang="en-US" b="0" i="0" dirty="0">
                <a:solidFill>
                  <a:srgbClr val="333333"/>
                </a:solidFill>
                <a:effectLst/>
                <a:latin typeface="Source Sans Pro" panose="020B0503030403020204" pitchFamily="34" charset="0"/>
              </a:rPr>
            </a:br>
            <a:br>
              <a:rPr lang="en-US" b="0" i="0" dirty="0">
                <a:solidFill>
                  <a:srgbClr val="333333"/>
                </a:solidFill>
                <a:effectLst/>
                <a:latin typeface="Source Sans Pro" panose="020B0503030403020204" pitchFamily="34" charset="0"/>
              </a:rPr>
            </a:br>
            <a:r>
              <a:rPr lang="en-US" b="0" i="0" dirty="0">
                <a:solidFill>
                  <a:srgbClr val="333333"/>
                </a:solidFill>
                <a:effectLst/>
                <a:latin typeface="Source Sans Pro" panose="020B0503030403020204" pitchFamily="34" charset="0"/>
              </a:rPr>
              <a:t>If the patient had a low left ventricular ejection fraction (less than 45%), ASV would be contraindicated. Currently, there are no effective PAP treatments for central sleep apnea and Cheyne-Stokes respiration in patients with heart failure with reduced ejection fraction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In the Canadian Continuous Positive Airway Pressure for Patients with Central Sleep Apnea and Heart Failure (CANPAP) trial, patients with </a:t>
            </a:r>
            <a:r>
              <a:rPr lang="en-US" b="0" i="0" dirty="0" err="1">
                <a:solidFill>
                  <a:srgbClr val="333333"/>
                </a:solidFill>
                <a:effectLst/>
                <a:latin typeface="Source Sans Pro" panose="020B0503030403020204" pitchFamily="34" charset="0"/>
              </a:rPr>
              <a:t>HFrEF</a:t>
            </a:r>
            <a:r>
              <a:rPr lang="en-US" b="0" i="0" dirty="0">
                <a:solidFill>
                  <a:srgbClr val="333333"/>
                </a:solidFill>
                <a:effectLst/>
                <a:latin typeface="Source Sans Pro" panose="020B0503030403020204" pitchFamily="34" charset="0"/>
              </a:rPr>
              <a:t> and central sleep apnea were randomized to CPAP or usual care. CPAP did not improve survival when compared with usual care. Although ASV during sleep is highly effective in abolishing central sleep apnea, it has been associated with increased all-cause and cardiovascular mortality in this patient population, particularly in those with a left ventricular ejection fraction less than 35%. The exact mechanism for the increased mortality is not fully understood.</a:t>
            </a:r>
          </a:p>
          <a:p>
            <a:r>
              <a:rPr lang="en-US" b="0" i="0" dirty="0">
                <a:solidFill>
                  <a:srgbClr val="333333"/>
                </a:solidFill>
                <a:effectLst/>
                <a:latin typeface="Source Sans Pro" panose="020B0503030403020204" pitchFamily="34" charset="0"/>
              </a:rPr>
              <a:t>It is unlikely that a higher CPAP setting will improve central apneas (choice A is incorrect). CPAP setting of 4 cm H</a:t>
            </a:r>
            <a:r>
              <a:rPr lang="en-US" sz="1800" b="0" i="0" baseline="-25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O is the lowest pressure in commercially available CPAP devices (choice B is incorrect).</a:t>
            </a:r>
            <a:br>
              <a:rPr lang="en-US" dirty="0"/>
            </a:br>
            <a:br>
              <a:rPr lang="en-US" dirty="0"/>
            </a:br>
            <a:r>
              <a:rPr lang="en-US" b="0" i="0" dirty="0">
                <a:solidFill>
                  <a:srgbClr val="333333"/>
                </a:solidFill>
                <a:effectLst/>
                <a:latin typeface="Source Sans Pro" panose="020B0503030403020204" pitchFamily="34" charset="0"/>
              </a:rPr>
              <a:t>Switching the patient to bilevel PAP without a backup rate will increase tidal volumes, worsen respiratory instability, and increase central apneas (choice D is incorrect). Bilevel PAP with a backup respiratory rate (bilevel PAP spontaneous timed) could be considered in lieu of ASV.</a:t>
            </a:r>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7</a:t>
            </a:fld>
            <a:endParaRPr lang="en-US"/>
          </a:p>
        </p:txBody>
      </p:sp>
    </p:spTree>
    <p:extLst>
      <p:ext uri="{BB962C8B-B14F-4D97-AF65-F5344CB8AC3E}">
        <p14:creationId xmlns:p14="http://schemas.microsoft.com/office/powerpoint/2010/main" val="200441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9</a:t>
            </a:fld>
            <a:endParaRPr lang="en-US"/>
          </a:p>
        </p:txBody>
      </p:sp>
    </p:spTree>
    <p:extLst>
      <p:ext uri="{BB962C8B-B14F-4D97-AF65-F5344CB8AC3E}">
        <p14:creationId xmlns:p14="http://schemas.microsoft.com/office/powerpoint/2010/main" val="110784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CO2 and pH diverge? E.g. metabolic acidosis (DKA) does generate increased ventilation – but it is mediated at the PERIPHERAL receptors (pH sensors) not central (CO2 sensor, except in extreme acidosis where BBB becomes slightly more permeable)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Aortic bodies can sense CaO2 in addition to PaO2 – this mediates some of the physiologic responses to anemia and CO </a:t>
            </a:r>
            <a:r>
              <a:rPr lang="en-US" dirty="0" err="1"/>
              <a:t>poisononing</a:t>
            </a:r>
            <a:r>
              <a:rPr lang="en-US" dirty="0"/>
              <a:t>, though exact mechanisms not entirely understood.</a:t>
            </a:r>
          </a:p>
          <a:p>
            <a:endParaRPr lang="en-US" dirty="0"/>
          </a:p>
          <a:p>
            <a:endParaRPr lang="en-US" dirty="0"/>
          </a:p>
          <a:p>
            <a:r>
              <a:rPr lang="en-US" dirty="0"/>
              <a:t>The ventilatory response to PaO2 is hyperbolic, being almost flat in the high PaO2 range and the slope increases progressively as PaO2 decreases (313)</a:t>
            </a:r>
          </a:p>
          <a:p>
            <a:pPr lvl="1"/>
            <a:r>
              <a:rPr lang="en-US" dirty="0"/>
              <a:t>Threshold where it starts to increase = ~60</a:t>
            </a:r>
          </a:p>
          <a:p>
            <a:pPr lvl="1"/>
            <a:r>
              <a:rPr lang="en-US" dirty="0"/>
              <a:t>Below that threshold, there is a </a:t>
            </a:r>
            <a:r>
              <a:rPr lang="en-US" dirty="0" err="1"/>
              <a:t>syndergistic</a:t>
            </a:r>
            <a:r>
              <a:rPr lang="en-US" dirty="0"/>
              <a:t> response with CO2 (</a:t>
            </a:r>
            <a:r>
              <a:rPr lang="en-US" dirty="0" err="1"/>
              <a:t>ie</a:t>
            </a:r>
            <a:r>
              <a:rPr lang="en-US" dirty="0"/>
              <a:t>. low PaO2 and high PaCO2 -&gt; larger ventilatory response)</a:t>
            </a:r>
          </a:p>
          <a:p>
            <a:pPr lvl="1"/>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HCVR varies significantly (up to ten fold), but it is more due to circumstance than it is due to </a:t>
            </a:r>
            <a:r>
              <a:rPr lang="en-US" dirty="0" err="1"/>
              <a:t>inheretence</a:t>
            </a:r>
            <a:r>
              <a:rPr lang="en-US" dirty="0"/>
              <a:t> per se. </a:t>
            </a:r>
            <a:r>
              <a:rPr lang="en-US" b="0" i="0" dirty="0">
                <a:solidFill>
                  <a:srgbClr val="1C1D1E"/>
                </a:solidFill>
                <a:effectLst/>
                <a:latin typeface="Open Sans" panose="020B0606030504020204" pitchFamily="34" charset="0"/>
              </a:rPr>
              <a:t> </a:t>
            </a:r>
            <a:r>
              <a:rPr lang="en-US" b="0" i="0" dirty="0" err="1">
                <a:solidFill>
                  <a:srgbClr val="1C1D1E"/>
                </a:solidFill>
                <a:effectLst/>
                <a:latin typeface="Open Sans" panose="020B0606030504020204" pitchFamily="34" charset="0"/>
              </a:rPr>
              <a:t>Javaheri</a:t>
            </a:r>
            <a:r>
              <a:rPr lang="en-US" b="0" i="0" dirty="0">
                <a:solidFill>
                  <a:srgbClr val="1C1D1E"/>
                </a:solidFill>
                <a:effectLst/>
                <a:latin typeface="Open Sans" panose="020B0606030504020204" pitchFamily="34" charset="0"/>
              </a:rPr>
              <a:t> S, Colangelo G, Corser B </a:t>
            </a:r>
            <a:r>
              <a:rPr lang="en-US" b="0" i="1" dirty="0">
                <a:solidFill>
                  <a:srgbClr val="1C1D1E"/>
                </a:solidFill>
                <a:effectLst/>
                <a:latin typeface="Open Sans" panose="020B0606030504020204" pitchFamily="34" charset="0"/>
              </a:rPr>
              <a:t>et al</a:t>
            </a:r>
            <a:r>
              <a:rPr lang="en-US" b="0" i="0" dirty="0">
                <a:solidFill>
                  <a:srgbClr val="1C1D1E"/>
                </a:solidFill>
                <a:effectLst/>
                <a:latin typeface="Open Sans" panose="020B0606030504020204" pitchFamily="34" charset="0"/>
              </a:rPr>
              <a:t>. Familial respiratory chemosensitivity does not predict hypercapnia of patients with sleep apnea-hypopnea syndrome. </a:t>
            </a:r>
            <a:r>
              <a:rPr lang="en-US" b="0" i="1" dirty="0">
                <a:solidFill>
                  <a:srgbClr val="1C1D1E"/>
                </a:solidFill>
                <a:effectLst/>
                <a:latin typeface="Open Sans" panose="020B0606030504020204" pitchFamily="34" charset="0"/>
              </a:rPr>
              <a:t>Am. Rev. Respir. Dis.</a:t>
            </a:r>
            <a:r>
              <a:rPr lang="en-US" b="0" i="0" dirty="0">
                <a:solidFill>
                  <a:srgbClr val="1C1D1E"/>
                </a:solidFill>
                <a:effectLst/>
                <a:latin typeface="Open Sans" panose="020B0606030504020204" pitchFamily="34" charset="0"/>
              </a:rPr>
              <a:t> 1992; </a:t>
            </a:r>
            <a:r>
              <a:rPr lang="en-US" b="1" i="0" dirty="0">
                <a:solidFill>
                  <a:srgbClr val="1C1D1E"/>
                </a:solidFill>
                <a:effectLst/>
                <a:latin typeface="Open Sans" panose="020B0606030504020204" pitchFamily="34" charset="0"/>
              </a:rPr>
              <a:t>145</a:t>
            </a:r>
            <a:r>
              <a:rPr lang="en-US" b="0" i="0" dirty="0">
                <a:solidFill>
                  <a:srgbClr val="1C1D1E"/>
                </a:solidFill>
                <a:effectLst/>
                <a:latin typeface="Open Sans" panose="020B0606030504020204" pitchFamily="34" charset="0"/>
              </a:rPr>
              <a:t>: 837–40.</a:t>
            </a:r>
          </a:p>
          <a:p>
            <a:pPr lvl="1"/>
            <a:endParaRPr lang="en-US" dirty="0"/>
          </a:p>
          <a:p>
            <a:r>
              <a:rPr lang="en-US" dirty="0"/>
              <a:t>Plasticity occurs in several circumstances: e.g. hypoxemia will lead to an increase in O2 sensitivity at peripheral chemoreceptors that persists for several days after </a:t>
            </a:r>
            <a:r>
              <a:rPr lang="en-US" dirty="0" err="1"/>
              <a:t>normoxia</a:t>
            </a:r>
            <a:r>
              <a:rPr lang="en-US" dirty="0"/>
              <a:t> is restored. </a:t>
            </a:r>
          </a:p>
          <a:p>
            <a:r>
              <a:rPr lang="en-US" dirty="0"/>
              <a:t>Long term facilitation occurs after intermittent hypoxemia -&gt; carotid sensitization -&gt; sustained adrenergic activity (may be responsible for some of the daytime changes seen in obstructive sleep apnea)</a:t>
            </a:r>
          </a:p>
          <a:p>
            <a:pPr lvl="1"/>
            <a:endParaRPr lang="en-US" dirty="0"/>
          </a:p>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10</a:t>
            </a:fld>
            <a:endParaRPr lang="en-US"/>
          </a:p>
        </p:txBody>
      </p:sp>
    </p:spTree>
    <p:extLst>
      <p:ext uri="{BB962C8B-B14F-4D97-AF65-F5344CB8AC3E}">
        <p14:creationId xmlns:p14="http://schemas.microsoft.com/office/powerpoint/2010/main" val="2282583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5E58E9-BDE0-A847-BB24-000D411EAE09}" type="slidenum">
              <a:rPr lang="en-US" smtClean="0"/>
              <a:t>11</a:t>
            </a:fld>
            <a:endParaRPr lang="en-US"/>
          </a:p>
        </p:txBody>
      </p:sp>
    </p:spTree>
    <p:extLst>
      <p:ext uri="{BB962C8B-B14F-4D97-AF65-F5344CB8AC3E}">
        <p14:creationId xmlns:p14="http://schemas.microsoft.com/office/powerpoint/2010/main" val="45934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A52F-C396-D1C9-74D9-02888E358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165B6-DB33-55DF-795B-E10C22579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1ABD4-817B-FFBF-0329-6ED143326F81}"/>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92781A61-DFC7-C97C-85AC-749E84BC3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2B3F5-FC74-4EE3-ADB1-EE3ED374EE4F}"/>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2629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128D-6319-5869-163E-88B90AA58B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2B0E1F-A856-507B-A90F-33F58CF9EA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4E105-3E19-D0AD-44D2-C4808B67BC73}"/>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8FBD5D95-ED13-2661-3676-9BE9FAEE5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ADA87-96FF-15A1-D0E1-A55EA1171F98}"/>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77737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BB179-D650-5995-BCCD-82CDA8371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1EC592-D3B8-834D-1D98-219D7E7426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CA2F6-F4CC-309C-1CEC-33FB7139CE10}"/>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FDE5A467-31A4-451D-F52B-532B1A35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AAD76-A89B-3A4F-B34C-03200872A062}"/>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18869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0893-EDF7-B65D-4258-FD4754016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36D64-1183-4B80-6036-C1F9ECC38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193EF-FB38-891F-BB96-2596113ED76E}"/>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434952BE-1C4F-7192-A216-41BDE1E7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8C8FB-A83A-50EA-1AEF-9442FF8836AC}"/>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147456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9CA8-F4D7-AA86-6B4A-956717A5C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4D0BC3-4FC0-80D3-4680-5C7D1BDFA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181A4-1B60-DF39-87BC-F21E0A932038}"/>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FA1D20AA-D7CB-B2DA-C201-90EEB29D0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2C8DB-BFC5-4B65-8552-CC03540D6DD6}"/>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34172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153B-2C4D-AB87-A78E-AD1165EBA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B6951-BF91-667D-9A5A-0F87680DD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E90613-0B53-AE92-0A5F-BB4111A5A2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BF1ABB-558E-4FBC-B921-0E9A78D1B02A}"/>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6" name="Footer Placeholder 5">
            <a:extLst>
              <a:ext uri="{FF2B5EF4-FFF2-40B4-BE49-F238E27FC236}">
                <a16:creationId xmlns:a16="http://schemas.microsoft.com/office/drawing/2014/main" id="{CA644A90-013A-67ED-CC4C-8EF70AFB8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5850B-370E-8F5B-91E8-19904C814813}"/>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82034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C629-8716-27E1-2058-485D6A703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9EE6A-EF2C-681E-CC33-44C69B5090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EBB95E-3E40-4A8A-F7DA-9ED087DA3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5F06C-5191-4BA0-B501-8AD25A92A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C5488-4928-5FE4-7C20-150537CEED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338AC-231D-08D7-11D8-AC459F9635B8}"/>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8" name="Footer Placeholder 7">
            <a:extLst>
              <a:ext uri="{FF2B5EF4-FFF2-40B4-BE49-F238E27FC236}">
                <a16:creationId xmlns:a16="http://schemas.microsoft.com/office/drawing/2014/main" id="{5DE9623A-BEBA-03CB-44D9-DE6FA1DB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A79D5-F90D-F96D-F102-B4D1D9F26709}"/>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29431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E24F-3645-ED48-D90B-AF123BA6DE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4CD86-4E27-D041-D36A-C8BAE292BEAE}"/>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4" name="Footer Placeholder 3">
            <a:extLst>
              <a:ext uri="{FF2B5EF4-FFF2-40B4-BE49-F238E27FC236}">
                <a16:creationId xmlns:a16="http://schemas.microsoft.com/office/drawing/2014/main" id="{1DF5B7DD-B5A1-BFE4-D996-96A44E5BA8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0E6C7F-186E-E9AB-0524-446D51BFBE03}"/>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306070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05E4D-D850-30BA-E831-27F7DF2C34ED}"/>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3" name="Footer Placeholder 2">
            <a:extLst>
              <a:ext uri="{FF2B5EF4-FFF2-40B4-BE49-F238E27FC236}">
                <a16:creationId xmlns:a16="http://schemas.microsoft.com/office/drawing/2014/main" id="{95222E97-992F-C510-71A5-9DB9969054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61074D-40A0-0F5D-57D5-D67D38E4BD64}"/>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05764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7AD5-5EB0-3516-3967-0F978F6FB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E4C82-8187-CC6C-7B69-DDEAFFA09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D4DE3-8E9A-D45E-7002-96E4E392B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AE75D-C579-8E08-F815-28EBDD78A1BA}"/>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6" name="Footer Placeholder 5">
            <a:extLst>
              <a:ext uri="{FF2B5EF4-FFF2-40B4-BE49-F238E27FC236}">
                <a16:creationId xmlns:a16="http://schemas.microsoft.com/office/drawing/2014/main" id="{C6BCF045-6CDC-4DC8-AD97-B93A0916E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D1C43-CA7E-FE97-A81E-B496DF0AF582}"/>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1793462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6A4F-BCD9-FB51-0C07-3932BE5B1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3746C-F3A1-4659-545C-FD8610083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4C823-3AED-C2A0-B212-D9CD6084B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9C8522-302E-F9A6-E7F7-1B8191F1E875}"/>
              </a:ext>
            </a:extLst>
          </p:cNvPr>
          <p:cNvSpPr>
            <a:spLocks noGrp="1"/>
          </p:cNvSpPr>
          <p:nvPr>
            <p:ph type="dt" sz="half" idx="10"/>
          </p:nvPr>
        </p:nvSpPr>
        <p:spPr/>
        <p:txBody>
          <a:bodyPr/>
          <a:lstStyle/>
          <a:p>
            <a:fld id="{C7206D98-C022-E644-82A7-67DA27B6BD7A}" type="datetimeFigureOut">
              <a:rPr lang="en-US" smtClean="0"/>
              <a:t>11/5/23</a:t>
            </a:fld>
            <a:endParaRPr lang="en-US"/>
          </a:p>
        </p:txBody>
      </p:sp>
      <p:sp>
        <p:nvSpPr>
          <p:cNvPr id="6" name="Footer Placeholder 5">
            <a:extLst>
              <a:ext uri="{FF2B5EF4-FFF2-40B4-BE49-F238E27FC236}">
                <a16:creationId xmlns:a16="http://schemas.microsoft.com/office/drawing/2014/main" id="{C7A276AF-EF93-DEF0-0945-CF30D82FA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93493-0627-00ED-FCF5-222F677094E0}"/>
              </a:ext>
            </a:extLst>
          </p:cNvPr>
          <p:cNvSpPr>
            <a:spLocks noGrp="1"/>
          </p:cNvSpPr>
          <p:nvPr>
            <p:ph type="sldNum" sz="quarter" idx="12"/>
          </p:nvPr>
        </p:nvSpPr>
        <p:spPr/>
        <p:txBody>
          <a:bodyPr/>
          <a:lstStyle/>
          <a:p>
            <a:fld id="{867410DA-4EC1-C94B-B034-9B1CBDE9A328}" type="slidenum">
              <a:rPr lang="en-US" smtClean="0"/>
              <a:t>‹#›</a:t>
            </a:fld>
            <a:endParaRPr lang="en-US"/>
          </a:p>
        </p:txBody>
      </p:sp>
    </p:spTree>
    <p:extLst>
      <p:ext uri="{BB962C8B-B14F-4D97-AF65-F5344CB8AC3E}">
        <p14:creationId xmlns:p14="http://schemas.microsoft.com/office/powerpoint/2010/main" val="238509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EBB67-8A05-F52C-A4F4-039411D84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3E20F2-5B49-DAD5-D347-E26330BCA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89CAB-53DA-AF7E-3754-7112CD89D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06D98-C022-E644-82A7-67DA27B6BD7A}" type="datetimeFigureOut">
              <a:rPr lang="en-US" smtClean="0"/>
              <a:t>11/5/23</a:t>
            </a:fld>
            <a:endParaRPr lang="en-US"/>
          </a:p>
        </p:txBody>
      </p:sp>
      <p:sp>
        <p:nvSpPr>
          <p:cNvPr id="5" name="Footer Placeholder 4">
            <a:extLst>
              <a:ext uri="{FF2B5EF4-FFF2-40B4-BE49-F238E27FC236}">
                <a16:creationId xmlns:a16="http://schemas.microsoft.com/office/drawing/2014/main" id="{7E518EF7-7DDC-CD05-88FA-76FFC6FDB3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10F7C-F837-0935-EC08-61CEA7F3C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410DA-4EC1-C94B-B034-9B1CBDE9A328}" type="slidenum">
              <a:rPr lang="en-US" smtClean="0"/>
              <a:t>‹#›</a:t>
            </a:fld>
            <a:endParaRPr lang="en-US"/>
          </a:p>
        </p:txBody>
      </p:sp>
    </p:spTree>
    <p:extLst>
      <p:ext uri="{BB962C8B-B14F-4D97-AF65-F5344CB8AC3E}">
        <p14:creationId xmlns:p14="http://schemas.microsoft.com/office/powerpoint/2010/main" val="187572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hyperlink" Target="https://www.sciencedirect.com/science/article/abs/pii/S138994570200237X?via%3Dihub"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ahrq.gov/sites/default/files/wysiwyg/research/findings/ta/sleep-apnea/sleep-apnea-report.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jamanetwork.com/journals/jama/fullarticle/2810031"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www.atsjournals.org/doi/full/10.1513/AnnalsATS.202303-258S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nlinelibrary.wiley.com/doi/full/10.1111/resp.1237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s://pubmed.ncbi.nlm.nih.gov/31682462/"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pubmed.ncbi.nlm.nih.gov/25370507/" TargetMode="External"/><Relationship Id="rId4" Type="http://schemas.openxmlformats.org/officeDocument/2006/relationships/hyperlink" Target="https://jcsm.aasm.org/doi/abs/10.5664/jcsm.1028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atsjournals.org/doi/epdf/10.1164/rccm.202307-1243ED?role=tab"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ubmed.ncbi.nlm.nih.gov/36375082/" TargetMode="External"/><Relationship Id="rId2" Type="http://schemas.openxmlformats.org/officeDocument/2006/relationships/hyperlink" Target="https://pubmed.ncbi.nlm.nih.gov/36052740/"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sciencedirect.com/science/article/abs/pii/S0012369216310984"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ncbi.nlm.nih.gov/pmc/articles/PMC7642642/" TargetMode="External"/><Relationship Id="rId2" Type="http://schemas.openxmlformats.org/officeDocument/2006/relationships/hyperlink" Target="https://journals.lww.com/cardiologyinreview/abstract/9900/effect_of_continuous_positive_airway_pressure.108.aspx"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oi.org/10.1016/j.chest.2022.09.027"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9B8B76E-D8AC-EF32-93B9-BD1356789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0"/>
            <a:ext cx="8591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ure, A polygraph from in-laboratory polysomnography...] - StatPearls -  NCBI Bookshelf">
            <a:extLst>
              <a:ext uri="{FF2B5EF4-FFF2-40B4-BE49-F238E27FC236}">
                <a16:creationId xmlns:a16="http://schemas.microsoft.com/office/drawing/2014/main" id="{2A7FDD01-CBA1-EF9A-822C-FA0B9F126EF2}"/>
              </a:ext>
            </a:extLst>
          </p:cNvPr>
          <p:cNvPicPr>
            <a:picLocks noChangeAspect="1" noChangeArrowheads="1"/>
          </p:cNvPicPr>
          <p:nvPr/>
        </p:nvPicPr>
        <p:blipFill>
          <a:blip r:embed="rId4">
            <a:alphaModFix amt="85000"/>
            <a:extLst>
              <a:ext uri="{BEBA8EAE-BF5A-486C-A8C5-ECC9F3942E4B}">
                <a14:imgProps xmlns:a14="http://schemas.microsoft.com/office/drawing/2010/main">
                  <a14:imgLayer r:embed="rId5">
                    <a14:imgEffect>
                      <a14:sharpenSoften amount="-25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60000">
            <a:off x="2653377" y="4024397"/>
            <a:ext cx="3886200" cy="2001393"/>
          </a:xfrm>
          <a:prstGeom prst="rect">
            <a:avLst/>
          </a:prstGeom>
          <a:noFill/>
          <a:scene3d>
            <a:camera prst="orthographicFront">
              <a:rot lat="0" lon="20100000" rev="0"/>
            </a:camera>
            <a:lightRig rig="threePt" dir="t"/>
          </a:scene3d>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40484AF-954F-CA96-3B31-DCD97124043F}"/>
              </a:ext>
            </a:extLst>
          </p:cNvPr>
          <p:cNvSpPr txBox="1">
            <a:spLocks/>
          </p:cNvSpPr>
          <p:nvPr/>
        </p:nvSpPr>
        <p:spPr>
          <a:xfrm>
            <a:off x="1718320" y="6395698"/>
            <a:ext cx="8673455" cy="555272"/>
          </a:xfrm>
          <a:prstGeom prst="rect">
            <a:avLst/>
          </a:prstGeom>
          <a:solidFill>
            <a:schemeClr val="bg1">
              <a:alpha val="69695"/>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t>Control of Ventilation and Sleep Disordered-Breathing for Pulm Fellows</a:t>
            </a:r>
          </a:p>
        </p:txBody>
      </p:sp>
      <p:sp>
        <p:nvSpPr>
          <p:cNvPr id="11" name="TextBox 10">
            <a:extLst>
              <a:ext uri="{FF2B5EF4-FFF2-40B4-BE49-F238E27FC236}">
                <a16:creationId xmlns:a16="http://schemas.microsoft.com/office/drawing/2014/main" id="{0A719FC2-1316-7B3B-2F17-68761CD32605}"/>
              </a:ext>
            </a:extLst>
          </p:cNvPr>
          <p:cNvSpPr txBox="1"/>
          <p:nvPr/>
        </p:nvSpPr>
        <p:spPr>
          <a:xfrm rot="721189">
            <a:off x="5218074" y="3912226"/>
            <a:ext cx="1354795" cy="369332"/>
          </a:xfrm>
          <a:prstGeom prst="rect">
            <a:avLst/>
          </a:prstGeom>
          <a:noFill/>
        </p:spPr>
        <p:txBody>
          <a:bodyPr wrap="square">
            <a:spAutoFit/>
          </a:bodyPr>
          <a:lstStyle/>
          <a:p>
            <a:r>
              <a:rPr lang="en-US" sz="1800" dirty="0"/>
              <a:t>SEEK Q #315 </a:t>
            </a:r>
            <a:endParaRPr lang="en-US" dirty="0"/>
          </a:p>
        </p:txBody>
      </p:sp>
    </p:spTree>
    <p:extLst>
      <p:ext uri="{BB962C8B-B14F-4D97-AF65-F5344CB8AC3E}">
        <p14:creationId xmlns:p14="http://schemas.microsoft.com/office/powerpoint/2010/main" val="325468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8297-494A-1DC7-47A4-6D7C49946230}"/>
              </a:ext>
            </a:extLst>
          </p:cNvPr>
          <p:cNvSpPr>
            <a:spLocks noGrp="1"/>
          </p:cNvSpPr>
          <p:nvPr>
            <p:ph type="title"/>
          </p:nvPr>
        </p:nvSpPr>
        <p:spPr/>
        <p:txBody>
          <a:bodyPr/>
          <a:lstStyle/>
          <a:p>
            <a:r>
              <a:rPr lang="en-US" dirty="0"/>
              <a:t>Control of Respiration</a:t>
            </a:r>
          </a:p>
        </p:txBody>
      </p:sp>
      <p:sp>
        <p:nvSpPr>
          <p:cNvPr id="5" name="Content Placeholder 2">
            <a:extLst>
              <a:ext uri="{FF2B5EF4-FFF2-40B4-BE49-F238E27FC236}">
                <a16:creationId xmlns:a16="http://schemas.microsoft.com/office/drawing/2014/main" id="{0E2D30C5-3F73-1C77-9E63-1F0AEA0CCF07}"/>
              </a:ext>
            </a:extLst>
          </p:cNvPr>
          <p:cNvSpPr>
            <a:spLocks noGrp="1"/>
          </p:cNvSpPr>
          <p:nvPr>
            <p:ph idx="1"/>
          </p:nvPr>
        </p:nvSpPr>
        <p:spPr>
          <a:xfrm>
            <a:off x="809624" y="1825625"/>
            <a:ext cx="6648450" cy="4351338"/>
          </a:xfrm>
        </p:spPr>
        <p:txBody>
          <a:bodyPr>
            <a:normAutofit fontScale="92500" lnSpcReduction="20000"/>
          </a:bodyPr>
          <a:lstStyle/>
          <a:p>
            <a:r>
              <a:rPr lang="en-US" b="1" dirty="0"/>
              <a:t>Chemoreflex </a:t>
            </a:r>
            <a:r>
              <a:rPr lang="en-US" dirty="0"/>
              <a:t>– </a:t>
            </a:r>
          </a:p>
          <a:p>
            <a:pPr lvl="1"/>
            <a:r>
              <a:rPr lang="en-US" dirty="0"/>
              <a:t>Central: CSF pH, correlates to blood CO2 (slow, increases 45+) </a:t>
            </a:r>
          </a:p>
          <a:p>
            <a:pPr lvl="1"/>
            <a:r>
              <a:rPr lang="en-US" dirty="0"/>
              <a:t>Peripheral: CO2&gt;41, O2 &lt; 55, pH low. Fast.</a:t>
            </a:r>
          </a:p>
          <a:p>
            <a:r>
              <a:rPr lang="en-US" dirty="0"/>
              <a:t>Voluntary / supratentorial: rib movement censors</a:t>
            </a:r>
          </a:p>
          <a:p>
            <a:r>
              <a:rPr lang="en-US" dirty="0"/>
              <a:t>Metabolic drive – mediated by unknown mechanisms (e.g. how the </a:t>
            </a:r>
            <a:r>
              <a:rPr lang="en-US" dirty="0" err="1"/>
              <a:t>Ve</a:t>
            </a:r>
            <a:r>
              <a:rPr lang="en-US" dirty="0"/>
              <a:t> increases in CPET before blood gases change)</a:t>
            </a:r>
          </a:p>
          <a:p>
            <a:r>
              <a:rPr lang="en-US" b="1" dirty="0"/>
              <a:t>Wakefulness drive </a:t>
            </a:r>
            <a:r>
              <a:rPr lang="en-US" dirty="0"/>
              <a:t>– disappears during sleep, such that a minor PaCO2 drop in the presence of </a:t>
            </a:r>
            <a:r>
              <a:rPr lang="en-US" dirty="0" err="1"/>
              <a:t>normoxia</a:t>
            </a:r>
            <a:r>
              <a:rPr lang="en-US" dirty="0"/>
              <a:t> produces a central apnea during sleep or anesthesia</a:t>
            </a:r>
          </a:p>
        </p:txBody>
      </p:sp>
      <p:pic>
        <p:nvPicPr>
          <p:cNvPr id="6" name="Picture 5">
            <a:extLst>
              <a:ext uri="{FF2B5EF4-FFF2-40B4-BE49-F238E27FC236}">
                <a16:creationId xmlns:a16="http://schemas.microsoft.com/office/drawing/2014/main" id="{6CFFF567-F9D3-BEB0-25B1-707B04819890}"/>
              </a:ext>
            </a:extLst>
          </p:cNvPr>
          <p:cNvPicPr>
            <a:picLocks noChangeAspect="1"/>
          </p:cNvPicPr>
          <p:nvPr/>
        </p:nvPicPr>
        <p:blipFill>
          <a:blip r:embed="rId3"/>
          <a:stretch>
            <a:fillRect/>
          </a:stretch>
        </p:blipFill>
        <p:spPr>
          <a:xfrm>
            <a:off x="7412117" y="2328262"/>
            <a:ext cx="4620423" cy="2888641"/>
          </a:xfrm>
          <a:prstGeom prst="rect">
            <a:avLst/>
          </a:prstGeom>
        </p:spPr>
      </p:pic>
    </p:spTree>
    <p:extLst>
      <p:ext uri="{BB962C8B-B14F-4D97-AF65-F5344CB8AC3E}">
        <p14:creationId xmlns:p14="http://schemas.microsoft.com/office/powerpoint/2010/main" val="35754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6CDB-C896-B179-208C-FA7718A5760B}"/>
              </a:ext>
            </a:extLst>
          </p:cNvPr>
          <p:cNvSpPr>
            <a:spLocks noGrp="1"/>
          </p:cNvSpPr>
          <p:nvPr>
            <p:ph type="title"/>
          </p:nvPr>
        </p:nvSpPr>
        <p:spPr/>
        <p:txBody>
          <a:bodyPr/>
          <a:lstStyle/>
          <a:p>
            <a:r>
              <a:rPr lang="en-US" dirty="0"/>
              <a:t>Ventilation during sleep</a:t>
            </a:r>
          </a:p>
        </p:txBody>
      </p:sp>
      <p:sp>
        <p:nvSpPr>
          <p:cNvPr id="3" name="Content Placeholder 2">
            <a:extLst>
              <a:ext uri="{FF2B5EF4-FFF2-40B4-BE49-F238E27FC236}">
                <a16:creationId xmlns:a16="http://schemas.microsoft.com/office/drawing/2014/main" id="{7D744453-B95E-5464-571D-80EE6568D2A0}"/>
              </a:ext>
            </a:extLst>
          </p:cNvPr>
          <p:cNvSpPr>
            <a:spLocks noGrp="1"/>
          </p:cNvSpPr>
          <p:nvPr>
            <p:ph idx="1"/>
          </p:nvPr>
        </p:nvSpPr>
        <p:spPr>
          <a:xfrm>
            <a:off x="838200" y="1825625"/>
            <a:ext cx="8434388" cy="4351338"/>
          </a:xfrm>
        </p:spPr>
        <p:txBody>
          <a:bodyPr>
            <a:normAutofit fontScale="92500" lnSpcReduction="10000"/>
          </a:bodyPr>
          <a:lstStyle/>
          <a:p>
            <a:r>
              <a:rPr lang="en-US" dirty="0"/>
              <a:t>Wakefulness drive to breath = a stimulus to keep breathing at some </a:t>
            </a:r>
            <a:r>
              <a:rPr lang="en-US" dirty="0" err="1"/>
              <a:t>Ve</a:t>
            </a:r>
            <a:r>
              <a:rPr lang="en-US" dirty="0"/>
              <a:t> even when the CO2 is below the apneic threshold (the flat part of the hockey stick)</a:t>
            </a:r>
          </a:p>
          <a:p>
            <a:pPr lvl="1"/>
            <a:r>
              <a:rPr lang="en-US" dirty="0"/>
              <a:t>Defined in absence… the hockey stick (a maintained low level of ventilation) goes away when you go to sleep.</a:t>
            </a:r>
          </a:p>
          <a:p>
            <a:r>
              <a:rPr lang="en-US" dirty="0"/>
              <a:t>Apneic threshold = PaCO2 below which breathing stops during sleep. </a:t>
            </a:r>
          </a:p>
          <a:p>
            <a:pPr lvl="1"/>
            <a:r>
              <a:rPr lang="en-US" dirty="0"/>
              <a:t>~33-35 mmHg at sea level; goes up faster than PaCO2 with hypercapnia</a:t>
            </a:r>
          </a:p>
          <a:p>
            <a:pPr lvl="1"/>
            <a:r>
              <a:rPr lang="en-US" dirty="0"/>
              <a:t>PaCO2 to terminate an apnea ~1-4 CO2 higher than PaCO2 to start an apnea</a:t>
            </a:r>
          </a:p>
          <a:p>
            <a:pPr lvl="1"/>
            <a:r>
              <a:rPr lang="en-US" dirty="0"/>
              <a:t>Difference between PaCO2 baseline and Apneic threshold = </a:t>
            </a:r>
            <a:r>
              <a:rPr lang="en-US" b="1" dirty="0"/>
              <a:t>called the CO2 reserve</a:t>
            </a:r>
            <a:r>
              <a:rPr lang="en-US" dirty="0"/>
              <a:t>)</a:t>
            </a:r>
          </a:p>
          <a:p>
            <a:endParaRPr lang="en-US" dirty="0"/>
          </a:p>
        </p:txBody>
      </p:sp>
      <p:pic>
        <p:nvPicPr>
          <p:cNvPr id="4" name="Picture 2" descr="figure">
            <a:extLst>
              <a:ext uri="{FF2B5EF4-FFF2-40B4-BE49-F238E27FC236}">
                <a16:creationId xmlns:a16="http://schemas.microsoft.com/office/drawing/2014/main" id="{E9109051-1A8B-062B-5B9B-387430E43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530" y="2709174"/>
            <a:ext cx="2932614" cy="174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7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1E04-02C8-AE27-05F1-46A0B4859664}"/>
              </a:ext>
            </a:extLst>
          </p:cNvPr>
          <p:cNvSpPr>
            <a:spLocks noGrp="1"/>
          </p:cNvSpPr>
          <p:nvPr>
            <p:ph type="title"/>
          </p:nvPr>
        </p:nvSpPr>
        <p:spPr/>
        <p:txBody>
          <a:bodyPr/>
          <a:lstStyle/>
          <a:p>
            <a:r>
              <a:rPr lang="en-US" dirty="0"/>
              <a:t>Synthesis: </a:t>
            </a:r>
          </a:p>
        </p:txBody>
      </p:sp>
      <p:sp>
        <p:nvSpPr>
          <p:cNvPr id="3" name="Content Placeholder 2">
            <a:extLst>
              <a:ext uri="{FF2B5EF4-FFF2-40B4-BE49-F238E27FC236}">
                <a16:creationId xmlns:a16="http://schemas.microsoft.com/office/drawing/2014/main" id="{455A5B1F-06C0-8032-B375-533D7AA4ADE1}"/>
              </a:ext>
            </a:extLst>
          </p:cNvPr>
          <p:cNvSpPr>
            <a:spLocks noGrp="1"/>
          </p:cNvSpPr>
          <p:nvPr>
            <p:ph idx="1"/>
          </p:nvPr>
        </p:nvSpPr>
        <p:spPr/>
        <p:txBody>
          <a:bodyPr/>
          <a:lstStyle/>
          <a:p>
            <a:r>
              <a:rPr lang="en-US" dirty="0"/>
              <a:t>You want to induce apneas in someone, what mode would you set them in? </a:t>
            </a:r>
          </a:p>
          <a:p>
            <a:endParaRPr lang="en-US" dirty="0"/>
          </a:p>
          <a:p>
            <a:r>
              <a:rPr lang="en-US" dirty="0"/>
              <a:t>Why does oxygen reduce central apneas? </a:t>
            </a:r>
          </a:p>
          <a:p>
            <a:endParaRPr lang="en-US" dirty="0"/>
          </a:p>
          <a:p>
            <a:r>
              <a:rPr lang="en-US" dirty="0"/>
              <a:t>What happens if you send someone with new diagnosed OHS home with BPAP and no back-up?</a:t>
            </a:r>
          </a:p>
          <a:p>
            <a:endParaRPr lang="en-US" dirty="0"/>
          </a:p>
        </p:txBody>
      </p:sp>
    </p:spTree>
    <p:extLst>
      <p:ext uri="{BB962C8B-B14F-4D97-AF65-F5344CB8AC3E}">
        <p14:creationId xmlns:p14="http://schemas.microsoft.com/office/powerpoint/2010/main" val="113321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615B-B232-1FBD-B88B-9B906450663C}"/>
              </a:ext>
            </a:extLst>
          </p:cNvPr>
          <p:cNvSpPr>
            <a:spLocks noGrp="1"/>
          </p:cNvSpPr>
          <p:nvPr>
            <p:ph type="title"/>
          </p:nvPr>
        </p:nvSpPr>
        <p:spPr/>
        <p:txBody>
          <a:bodyPr>
            <a:normAutofit/>
          </a:bodyPr>
          <a:lstStyle/>
          <a:p>
            <a:r>
              <a:rPr lang="en-US" dirty="0"/>
              <a:t>If these issues are so common, why don’t we see apneas all over the place inpatient? </a:t>
            </a:r>
          </a:p>
        </p:txBody>
      </p:sp>
      <p:sp>
        <p:nvSpPr>
          <p:cNvPr id="3" name="Content Placeholder 2">
            <a:extLst>
              <a:ext uri="{FF2B5EF4-FFF2-40B4-BE49-F238E27FC236}">
                <a16:creationId xmlns:a16="http://schemas.microsoft.com/office/drawing/2014/main" id="{F048E4A9-976C-0299-B8A5-5AFAA7EE8FC2}"/>
              </a:ext>
            </a:extLst>
          </p:cNvPr>
          <p:cNvSpPr>
            <a:spLocks noGrp="1"/>
          </p:cNvSpPr>
          <p:nvPr>
            <p:ph idx="1"/>
          </p:nvPr>
        </p:nvSpPr>
        <p:spPr/>
        <p:txBody>
          <a:bodyPr/>
          <a:lstStyle/>
          <a:p>
            <a:r>
              <a:rPr lang="en-US" dirty="0"/>
              <a:t>1. Pulse oximetry averages waveforms over 10 seconds</a:t>
            </a:r>
          </a:p>
          <a:p>
            <a:pPr lvl="1"/>
            <a:r>
              <a:rPr lang="en-US" dirty="0"/>
              <a:t>“HRPO” = </a:t>
            </a:r>
            <a:r>
              <a:rPr lang="en-US" dirty="0" err="1"/>
              <a:t>noc</a:t>
            </a:r>
            <a:r>
              <a:rPr lang="en-US" dirty="0"/>
              <a:t> ox; average over 2 seconds for inpatient sleep</a:t>
            </a:r>
          </a:p>
          <a:p>
            <a:r>
              <a:rPr lang="en-US" dirty="0"/>
              <a:t>2. All BPAP inpatient is BPAP S/T – always backup rates preventing apneas.</a:t>
            </a:r>
          </a:p>
          <a:p>
            <a:endParaRPr lang="en-US" dirty="0"/>
          </a:p>
        </p:txBody>
      </p:sp>
    </p:spTree>
    <p:extLst>
      <p:ext uri="{BB962C8B-B14F-4D97-AF65-F5344CB8AC3E}">
        <p14:creationId xmlns:p14="http://schemas.microsoft.com/office/powerpoint/2010/main" val="170957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2BBB11-311D-6C50-4FC5-856E8E181E01}"/>
              </a:ext>
            </a:extLst>
          </p:cNvPr>
          <p:cNvGraphicFramePr>
            <a:graphicFrameLocks noGrp="1"/>
          </p:cNvGraphicFramePr>
          <p:nvPr>
            <p:ph idx="1"/>
            <p:extLst>
              <p:ext uri="{D42A27DB-BD31-4B8C-83A1-F6EECF244321}">
                <p14:modId xmlns:p14="http://schemas.microsoft.com/office/powerpoint/2010/main" val="95198725"/>
              </p:ext>
            </p:extLst>
          </p:nvPr>
        </p:nvGraphicFramePr>
        <p:xfrm>
          <a:off x="838200" y="492570"/>
          <a:ext cx="10515600" cy="4206240"/>
        </p:xfrm>
        <a:graphic>
          <a:graphicData uri="http://schemas.openxmlformats.org/drawingml/2006/table">
            <a:tbl>
              <a:tblPr firstRow="1" bandRow="1">
                <a:tableStyleId>{5940675A-B579-460E-94D1-54222C63F5DA}</a:tableStyleId>
              </a:tblPr>
              <a:tblGrid>
                <a:gridCol w="1647825">
                  <a:extLst>
                    <a:ext uri="{9D8B030D-6E8A-4147-A177-3AD203B41FA5}">
                      <a16:colId xmlns:a16="http://schemas.microsoft.com/office/drawing/2014/main" val="1121400280"/>
                    </a:ext>
                  </a:extLst>
                </a:gridCol>
                <a:gridCol w="2471738">
                  <a:extLst>
                    <a:ext uri="{9D8B030D-6E8A-4147-A177-3AD203B41FA5}">
                      <a16:colId xmlns:a16="http://schemas.microsoft.com/office/drawing/2014/main" val="2231494551"/>
                    </a:ext>
                  </a:extLst>
                </a:gridCol>
                <a:gridCol w="1800225">
                  <a:extLst>
                    <a:ext uri="{9D8B030D-6E8A-4147-A177-3AD203B41FA5}">
                      <a16:colId xmlns:a16="http://schemas.microsoft.com/office/drawing/2014/main" val="2072345062"/>
                    </a:ext>
                  </a:extLst>
                </a:gridCol>
                <a:gridCol w="2492692">
                  <a:extLst>
                    <a:ext uri="{9D8B030D-6E8A-4147-A177-3AD203B41FA5}">
                      <a16:colId xmlns:a16="http://schemas.microsoft.com/office/drawing/2014/main" val="1814402722"/>
                    </a:ext>
                  </a:extLst>
                </a:gridCol>
                <a:gridCol w="2103120">
                  <a:extLst>
                    <a:ext uri="{9D8B030D-6E8A-4147-A177-3AD203B41FA5}">
                      <a16:colId xmlns:a16="http://schemas.microsoft.com/office/drawing/2014/main" val="3669821198"/>
                    </a:ext>
                  </a:extLst>
                </a:gridCol>
              </a:tblGrid>
              <a:tr h="370840">
                <a:tc>
                  <a:txBody>
                    <a:bodyPr/>
                    <a:lstStyle/>
                    <a:p>
                      <a:r>
                        <a:rPr lang="en-US" dirty="0"/>
                        <a:t>Stage</a:t>
                      </a:r>
                    </a:p>
                  </a:txBody>
                  <a:tcPr/>
                </a:tc>
                <a:tc>
                  <a:txBody>
                    <a:bodyPr/>
                    <a:lstStyle/>
                    <a:p>
                      <a:r>
                        <a:rPr lang="en-US" dirty="0"/>
                        <a:t>Mechanics (Loads on the respiratory system)</a:t>
                      </a:r>
                    </a:p>
                  </a:txBody>
                  <a:tcPr/>
                </a:tc>
                <a:tc>
                  <a:txBody>
                    <a:bodyPr/>
                    <a:lstStyle/>
                    <a:p>
                      <a:r>
                        <a:rPr lang="en-US" dirty="0"/>
                        <a:t>Muscle Activity</a:t>
                      </a:r>
                    </a:p>
                  </a:txBody>
                  <a:tcPr/>
                </a:tc>
                <a:tc>
                  <a:txBody>
                    <a:bodyPr/>
                    <a:lstStyle/>
                    <a:p>
                      <a:r>
                        <a:rPr lang="en-US" dirty="0" err="1"/>
                        <a:t>Chemoresponsiveness</a:t>
                      </a:r>
                      <a:endParaRPr lang="en-US" dirty="0"/>
                    </a:p>
                  </a:txBody>
                  <a:tcPr/>
                </a:tc>
                <a:tc>
                  <a:txBody>
                    <a:bodyPr/>
                    <a:lstStyle/>
                    <a:p>
                      <a:r>
                        <a:rPr lang="en-US" dirty="0"/>
                        <a:t>PaCO2 </a:t>
                      </a:r>
                    </a:p>
                  </a:txBody>
                  <a:tcPr/>
                </a:tc>
                <a:extLst>
                  <a:ext uri="{0D108BD9-81ED-4DB2-BD59-A6C34878D82A}">
                    <a16:rowId xmlns:a16="http://schemas.microsoft.com/office/drawing/2014/main" val="2110287132"/>
                  </a:ext>
                </a:extLst>
              </a:tr>
              <a:tr h="370840">
                <a:tc>
                  <a:txBody>
                    <a:bodyPr/>
                    <a:lstStyle/>
                    <a:p>
                      <a:r>
                        <a:rPr lang="en-US" dirty="0"/>
                        <a:t>Awake</a:t>
                      </a:r>
                    </a:p>
                  </a:txBody>
                  <a:tcPr/>
                </a:tc>
                <a:tc>
                  <a:txBody>
                    <a:bodyPr/>
                    <a:lstStyle/>
                    <a:p>
                      <a:r>
                        <a:rPr lang="en-US" dirty="0"/>
                        <a:t>Upright-</a:t>
                      </a:r>
                      <a:r>
                        <a:rPr lang="en-US" dirty="0" err="1"/>
                        <a:t>ish</a:t>
                      </a:r>
                      <a:r>
                        <a:rPr lang="en-US" dirty="0"/>
                        <a:t>; open airway</a:t>
                      </a:r>
                    </a:p>
                  </a:txBody>
                  <a:tcPr/>
                </a:tc>
                <a:tc>
                  <a:txBody>
                    <a:bodyPr/>
                    <a:lstStyle/>
                    <a:p>
                      <a:r>
                        <a:rPr lang="en-US" dirty="0"/>
                        <a:t>Ok</a:t>
                      </a:r>
                    </a:p>
                  </a:txBody>
                  <a:tcPr/>
                </a:tc>
                <a:tc>
                  <a:txBody>
                    <a:bodyPr/>
                    <a:lstStyle/>
                    <a:p>
                      <a:r>
                        <a:rPr lang="en-US" dirty="0"/>
                        <a:t>Normal</a:t>
                      </a:r>
                    </a:p>
                  </a:txBody>
                  <a:tcPr/>
                </a:tc>
                <a:tc>
                  <a:txBody>
                    <a:bodyPr/>
                    <a:lstStyle/>
                    <a:p>
                      <a:r>
                        <a:rPr lang="en-US" dirty="0"/>
                        <a:t>CO2 stable across a huge range of VCO2 (30x in health)</a:t>
                      </a:r>
                    </a:p>
                  </a:txBody>
                  <a:tcPr/>
                </a:tc>
                <a:extLst>
                  <a:ext uri="{0D108BD9-81ED-4DB2-BD59-A6C34878D82A}">
                    <a16:rowId xmlns:a16="http://schemas.microsoft.com/office/drawing/2014/main" val="168431304"/>
                  </a:ext>
                </a:extLst>
              </a:tr>
              <a:tr h="370840">
                <a:tc>
                  <a:txBody>
                    <a:bodyPr/>
                    <a:lstStyle/>
                    <a:p>
                      <a:r>
                        <a:rPr lang="en-US" dirty="0"/>
                        <a:t>NREM (1-3)</a:t>
                      </a:r>
                    </a:p>
                  </a:txBody>
                  <a:tcPr/>
                </a:tc>
                <a:tc>
                  <a:txBody>
                    <a:bodyPr/>
                    <a:lstStyle/>
                    <a:p>
                      <a:r>
                        <a:rPr lang="en-US" dirty="0"/>
                        <a:t>Supine (decreased FRC -&gt; EELV), decreased UA tone = increased resistance to flow</a:t>
                      </a:r>
                    </a:p>
                  </a:txBody>
                  <a:tcPr/>
                </a:tc>
                <a:tc>
                  <a:txBody>
                    <a:bodyPr/>
                    <a:lstStyle/>
                    <a:p>
                      <a:r>
                        <a:rPr lang="en-US" dirty="0"/>
                        <a:t>Ok</a:t>
                      </a:r>
                    </a:p>
                  </a:txBody>
                  <a:tcPr/>
                </a:tc>
                <a:tc>
                  <a:txBody>
                    <a:bodyPr/>
                    <a:lstStyle/>
                    <a:p>
                      <a:r>
                        <a:rPr lang="en-US" dirty="0"/>
                        <a:t>Reduced </a:t>
                      </a:r>
                    </a:p>
                  </a:txBody>
                  <a:tcPr/>
                </a:tc>
                <a:tc>
                  <a:txBody>
                    <a:bodyPr/>
                    <a:lstStyle/>
                    <a:p>
                      <a:r>
                        <a:rPr lang="en-US" dirty="0"/>
                        <a:t>Slight increases in PaCO2 (Decreased VCO2, but more decreased VE)</a:t>
                      </a:r>
                    </a:p>
                  </a:txBody>
                  <a:tcPr/>
                </a:tc>
                <a:extLst>
                  <a:ext uri="{0D108BD9-81ED-4DB2-BD59-A6C34878D82A}">
                    <a16:rowId xmlns:a16="http://schemas.microsoft.com/office/drawing/2014/main" val="3550856731"/>
                  </a:ext>
                </a:extLst>
              </a:tr>
              <a:tr h="370840">
                <a:tc>
                  <a:txBody>
                    <a:bodyPr/>
                    <a:lstStyle/>
                    <a:p>
                      <a:r>
                        <a:rPr lang="en-US" dirty="0"/>
                        <a:t>REM</a:t>
                      </a:r>
                    </a:p>
                  </a:txBody>
                  <a:tcPr/>
                </a:tc>
                <a:tc>
                  <a:txBody>
                    <a:bodyPr/>
                    <a:lstStyle/>
                    <a:p>
                      <a:r>
                        <a:rPr lang="en-US" dirty="0"/>
                        <a:t>Supine (decreased FRC -&gt; EELV), decreased UA tone = increased resistance to flow</a:t>
                      </a:r>
                    </a:p>
                  </a:txBody>
                  <a:tcPr/>
                </a:tc>
                <a:tc>
                  <a:txBody>
                    <a:bodyPr/>
                    <a:lstStyle/>
                    <a:p>
                      <a:r>
                        <a:rPr lang="en-US" dirty="0"/>
                        <a:t>Non-diaphragm muscles are paralyzed*</a:t>
                      </a:r>
                    </a:p>
                  </a:txBody>
                  <a:tcPr/>
                </a:tc>
                <a:tc>
                  <a:txBody>
                    <a:bodyPr/>
                    <a:lstStyle/>
                    <a:p>
                      <a:r>
                        <a:rPr lang="en-US" dirty="0"/>
                        <a:t>Very reduced</a:t>
                      </a:r>
                    </a:p>
                  </a:txBody>
                  <a:tcPr/>
                </a:tc>
                <a:tc>
                  <a:txBody>
                    <a:bodyPr/>
                    <a:lstStyle/>
                    <a:p>
                      <a:r>
                        <a:rPr lang="en-US" dirty="0"/>
                        <a:t>Normal: increases up to 6 mmHg of CO2; pathologic 10+ (=sleep hypoventilation)</a:t>
                      </a:r>
                    </a:p>
                  </a:txBody>
                  <a:tcPr/>
                </a:tc>
                <a:extLst>
                  <a:ext uri="{0D108BD9-81ED-4DB2-BD59-A6C34878D82A}">
                    <a16:rowId xmlns:a16="http://schemas.microsoft.com/office/drawing/2014/main" val="1766990133"/>
                  </a:ext>
                </a:extLst>
              </a:tr>
            </a:tbl>
          </a:graphicData>
        </a:graphic>
      </p:graphicFrame>
      <p:sp>
        <p:nvSpPr>
          <p:cNvPr id="3" name="Content Placeholder 2">
            <a:extLst>
              <a:ext uri="{FF2B5EF4-FFF2-40B4-BE49-F238E27FC236}">
                <a16:creationId xmlns:a16="http://schemas.microsoft.com/office/drawing/2014/main" id="{F7AF4DDC-45BE-6044-5334-562ADC148651}"/>
              </a:ext>
            </a:extLst>
          </p:cNvPr>
          <p:cNvSpPr txBox="1">
            <a:spLocks/>
          </p:cNvSpPr>
          <p:nvPr/>
        </p:nvSpPr>
        <p:spPr>
          <a:xfrm>
            <a:off x="838200" y="4857756"/>
            <a:ext cx="10515600" cy="2105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When will obstructive apneas be the worst?</a:t>
            </a:r>
          </a:p>
          <a:p>
            <a:r>
              <a:rPr lang="en-US" dirty="0"/>
              <a:t>When will central apneas be the worth? </a:t>
            </a:r>
          </a:p>
          <a:p>
            <a:r>
              <a:rPr lang="en-US" dirty="0"/>
              <a:t>When will sleep hypoventilation be the worst, and in whom?</a:t>
            </a:r>
          </a:p>
          <a:p>
            <a:endParaRPr lang="en-US" dirty="0"/>
          </a:p>
        </p:txBody>
      </p:sp>
    </p:spTree>
    <p:extLst>
      <p:ext uri="{BB962C8B-B14F-4D97-AF65-F5344CB8AC3E}">
        <p14:creationId xmlns:p14="http://schemas.microsoft.com/office/powerpoint/2010/main" val="475175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0BE49-F0D1-9D9F-F27B-3829405B6527}"/>
              </a:ext>
            </a:extLst>
          </p:cNvPr>
          <p:cNvPicPr>
            <a:picLocks noChangeAspect="1"/>
          </p:cNvPicPr>
          <p:nvPr/>
        </p:nvPicPr>
        <p:blipFill>
          <a:blip r:embed="rId3"/>
          <a:stretch>
            <a:fillRect/>
          </a:stretch>
        </p:blipFill>
        <p:spPr>
          <a:xfrm>
            <a:off x="93440" y="1203383"/>
            <a:ext cx="11981650" cy="4369286"/>
          </a:xfrm>
          <a:prstGeom prst="rect">
            <a:avLst/>
          </a:prstGeom>
        </p:spPr>
      </p:pic>
    </p:spTree>
    <p:extLst>
      <p:ext uri="{BB962C8B-B14F-4D97-AF65-F5344CB8AC3E}">
        <p14:creationId xmlns:p14="http://schemas.microsoft.com/office/powerpoint/2010/main" val="233632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0BE49-F0D1-9D9F-F27B-3829405B6527}"/>
              </a:ext>
            </a:extLst>
          </p:cNvPr>
          <p:cNvPicPr>
            <a:picLocks noChangeAspect="1"/>
          </p:cNvPicPr>
          <p:nvPr/>
        </p:nvPicPr>
        <p:blipFill>
          <a:blip r:embed="rId3"/>
          <a:stretch>
            <a:fillRect/>
          </a:stretch>
        </p:blipFill>
        <p:spPr>
          <a:xfrm>
            <a:off x="93440" y="1203383"/>
            <a:ext cx="11981650" cy="4369286"/>
          </a:xfrm>
          <a:prstGeom prst="rect">
            <a:avLst/>
          </a:prstGeom>
        </p:spPr>
      </p:pic>
      <p:sp>
        <p:nvSpPr>
          <p:cNvPr id="2" name="Rounded Rectangle 1">
            <a:extLst>
              <a:ext uri="{FF2B5EF4-FFF2-40B4-BE49-F238E27FC236}">
                <a16:creationId xmlns:a16="http://schemas.microsoft.com/office/drawing/2014/main" id="{432AC4F8-CDE7-ADD9-39A0-35D1512E711E}"/>
              </a:ext>
            </a:extLst>
          </p:cNvPr>
          <p:cNvSpPr/>
          <p:nvPr/>
        </p:nvSpPr>
        <p:spPr>
          <a:xfrm>
            <a:off x="821817" y="363245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BCCC5E-0978-DC45-D723-5BFA54BB8B75}"/>
              </a:ext>
            </a:extLst>
          </p:cNvPr>
          <p:cNvSpPr txBox="1"/>
          <p:nvPr/>
        </p:nvSpPr>
        <p:spPr>
          <a:xfrm>
            <a:off x="3607593" y="3571339"/>
            <a:ext cx="7150894" cy="646331"/>
          </a:xfrm>
          <a:prstGeom prst="rect">
            <a:avLst/>
          </a:prstGeom>
          <a:noFill/>
        </p:spPr>
        <p:txBody>
          <a:bodyPr wrap="square">
            <a:spAutoFit/>
          </a:bodyPr>
          <a:lstStyle/>
          <a:p>
            <a:r>
              <a:rPr lang="en-US" dirty="0"/>
              <a:t>Greater than 30 AHI = CPAP just as effective, but faster, easier, cheaper.</a:t>
            </a:r>
          </a:p>
          <a:p>
            <a:r>
              <a:rPr lang="en-US" dirty="0"/>
              <a:t>70% of patients with OHS have AHI &gt; 30  </a:t>
            </a:r>
          </a:p>
        </p:txBody>
      </p:sp>
    </p:spTree>
    <p:extLst>
      <p:ext uri="{BB962C8B-B14F-4D97-AF65-F5344CB8AC3E}">
        <p14:creationId xmlns:p14="http://schemas.microsoft.com/office/powerpoint/2010/main" val="4187934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65DB-F08F-621E-1252-43812C7E34E5}"/>
              </a:ext>
            </a:extLst>
          </p:cNvPr>
          <p:cNvSpPr>
            <a:spLocks noGrp="1"/>
          </p:cNvSpPr>
          <p:nvPr>
            <p:ph type="title"/>
          </p:nvPr>
        </p:nvSpPr>
        <p:spPr/>
        <p:txBody>
          <a:bodyPr/>
          <a:lstStyle/>
          <a:p>
            <a:r>
              <a:rPr lang="en-US" dirty="0"/>
              <a:t>Same question; but just diagnosed and on hospital discharge: </a:t>
            </a:r>
          </a:p>
        </p:txBody>
      </p:sp>
      <p:sp>
        <p:nvSpPr>
          <p:cNvPr id="3" name="Content Placeholder 2">
            <a:extLst>
              <a:ext uri="{FF2B5EF4-FFF2-40B4-BE49-F238E27FC236}">
                <a16:creationId xmlns:a16="http://schemas.microsoft.com/office/drawing/2014/main" id="{B523366C-5001-49BE-7546-974BEAEB13AF}"/>
              </a:ext>
            </a:extLst>
          </p:cNvPr>
          <p:cNvSpPr>
            <a:spLocks noGrp="1"/>
          </p:cNvSpPr>
          <p:nvPr>
            <p:ph idx="1"/>
          </p:nvPr>
        </p:nvSpPr>
        <p:spPr/>
        <p:txBody>
          <a:bodyPr/>
          <a:lstStyle/>
          <a:p>
            <a:r>
              <a:rPr lang="en-US" dirty="0"/>
              <a:t>What do you prescribe? </a:t>
            </a:r>
          </a:p>
          <a:p>
            <a:pPr marL="914400" lvl="1" indent="-457200">
              <a:buFont typeface="+mj-lt"/>
              <a:buAutoNum type="alphaLcParenR"/>
            </a:pPr>
            <a:r>
              <a:rPr lang="en-US" dirty="0"/>
              <a:t>VAPS-AE</a:t>
            </a:r>
          </a:p>
          <a:p>
            <a:pPr marL="914400" lvl="1" indent="-457200">
              <a:buFont typeface="+mj-lt"/>
              <a:buAutoNum type="alphaLcParenR"/>
            </a:pPr>
            <a:r>
              <a:rPr lang="en-US" dirty="0"/>
              <a:t>BPAP-S</a:t>
            </a:r>
          </a:p>
          <a:p>
            <a:pPr marL="914400" lvl="1" indent="-457200">
              <a:buFont typeface="+mj-lt"/>
              <a:buAutoNum type="alphaLcParenR"/>
            </a:pPr>
            <a:r>
              <a:rPr lang="en-US" dirty="0"/>
              <a:t>BPAP-ST</a:t>
            </a:r>
          </a:p>
          <a:p>
            <a:pPr marL="914400" lvl="1" indent="-457200">
              <a:buFont typeface="+mj-lt"/>
              <a:buAutoNum type="alphaLcParenR"/>
            </a:pPr>
            <a:r>
              <a:rPr lang="en-US" dirty="0"/>
              <a:t>Nothing; sleep clinic referral</a:t>
            </a:r>
          </a:p>
        </p:txBody>
      </p:sp>
    </p:spTree>
    <p:extLst>
      <p:ext uri="{BB962C8B-B14F-4D97-AF65-F5344CB8AC3E}">
        <p14:creationId xmlns:p14="http://schemas.microsoft.com/office/powerpoint/2010/main" val="383673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65DB-F08F-621E-1252-43812C7E34E5}"/>
              </a:ext>
            </a:extLst>
          </p:cNvPr>
          <p:cNvSpPr>
            <a:spLocks noGrp="1"/>
          </p:cNvSpPr>
          <p:nvPr>
            <p:ph type="title"/>
          </p:nvPr>
        </p:nvSpPr>
        <p:spPr/>
        <p:txBody>
          <a:bodyPr/>
          <a:lstStyle/>
          <a:p>
            <a:r>
              <a:rPr lang="en-US" dirty="0"/>
              <a:t>Same question; but just diagnosed and on hospital discharge: </a:t>
            </a:r>
          </a:p>
        </p:txBody>
      </p:sp>
      <p:sp>
        <p:nvSpPr>
          <p:cNvPr id="3" name="Content Placeholder 2">
            <a:extLst>
              <a:ext uri="{FF2B5EF4-FFF2-40B4-BE49-F238E27FC236}">
                <a16:creationId xmlns:a16="http://schemas.microsoft.com/office/drawing/2014/main" id="{B523366C-5001-49BE-7546-974BEAEB13AF}"/>
              </a:ext>
            </a:extLst>
          </p:cNvPr>
          <p:cNvSpPr>
            <a:spLocks noGrp="1"/>
          </p:cNvSpPr>
          <p:nvPr>
            <p:ph idx="1"/>
          </p:nvPr>
        </p:nvSpPr>
        <p:spPr/>
        <p:txBody>
          <a:bodyPr/>
          <a:lstStyle/>
          <a:p>
            <a:r>
              <a:rPr lang="en-US" dirty="0"/>
              <a:t>What do you prescribe? </a:t>
            </a:r>
          </a:p>
          <a:p>
            <a:pPr marL="914400" lvl="1" indent="-457200">
              <a:buFont typeface="+mj-lt"/>
              <a:buAutoNum type="alphaLcParenR"/>
            </a:pPr>
            <a:r>
              <a:rPr lang="en-US" dirty="0"/>
              <a:t>VAPS-AE</a:t>
            </a:r>
          </a:p>
          <a:p>
            <a:pPr marL="914400" lvl="1" indent="-457200">
              <a:buFont typeface="+mj-lt"/>
              <a:buAutoNum type="alphaLcParenR"/>
            </a:pPr>
            <a:r>
              <a:rPr lang="en-US" dirty="0"/>
              <a:t>BPAP-S</a:t>
            </a:r>
          </a:p>
          <a:p>
            <a:pPr marL="914400" lvl="1" indent="-457200">
              <a:buFont typeface="+mj-lt"/>
              <a:buAutoNum type="alphaLcParenR"/>
            </a:pPr>
            <a:r>
              <a:rPr lang="en-US" dirty="0"/>
              <a:t>BPAP-ST</a:t>
            </a:r>
          </a:p>
          <a:p>
            <a:pPr marL="914400" lvl="1" indent="-457200">
              <a:buFont typeface="+mj-lt"/>
              <a:buAutoNum type="alphaLcParenR"/>
            </a:pPr>
            <a:r>
              <a:rPr lang="en-US" dirty="0"/>
              <a:t>Nothing; sleep clinic referral</a:t>
            </a:r>
          </a:p>
        </p:txBody>
      </p:sp>
      <p:pic>
        <p:nvPicPr>
          <p:cNvPr id="4" name="Picture 3" descr="A screenshot of a computer&#10;&#10;Description automatically generated">
            <a:extLst>
              <a:ext uri="{FF2B5EF4-FFF2-40B4-BE49-F238E27FC236}">
                <a16:creationId xmlns:a16="http://schemas.microsoft.com/office/drawing/2014/main" id="{7638BDA8-AB17-6EC4-4917-1B0E9F424673}"/>
              </a:ext>
            </a:extLst>
          </p:cNvPr>
          <p:cNvPicPr>
            <a:picLocks noChangeAspect="1"/>
          </p:cNvPicPr>
          <p:nvPr/>
        </p:nvPicPr>
        <p:blipFill>
          <a:blip r:embed="rId2"/>
          <a:stretch>
            <a:fillRect/>
          </a:stretch>
        </p:blipFill>
        <p:spPr>
          <a:xfrm>
            <a:off x="4913713" y="3814762"/>
            <a:ext cx="6863737" cy="2913925"/>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4F16FA74-49DE-FCE2-E881-0FC912D38BCA}"/>
              </a:ext>
            </a:extLst>
          </p:cNvPr>
          <p:cNvPicPr>
            <a:picLocks noChangeAspect="1"/>
          </p:cNvPicPr>
          <p:nvPr/>
        </p:nvPicPr>
        <p:blipFill rotWithShape="1">
          <a:blip r:embed="rId3"/>
          <a:srcRect t="27350" b="46905"/>
          <a:stretch/>
        </p:blipFill>
        <p:spPr>
          <a:xfrm>
            <a:off x="6489120" y="1273901"/>
            <a:ext cx="4178880" cy="2331736"/>
          </a:xfrm>
          <a:prstGeom prst="rect">
            <a:avLst/>
          </a:prstGeom>
        </p:spPr>
      </p:pic>
    </p:spTree>
    <p:extLst>
      <p:ext uri="{BB962C8B-B14F-4D97-AF65-F5344CB8AC3E}">
        <p14:creationId xmlns:p14="http://schemas.microsoft.com/office/powerpoint/2010/main" val="40395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9F7AF4-27D5-AD73-1DCC-888262BC94FB}"/>
              </a:ext>
            </a:extLst>
          </p:cNvPr>
          <p:cNvPicPr>
            <a:picLocks noGrp="1" noChangeAspect="1"/>
          </p:cNvPicPr>
          <p:nvPr>
            <p:ph idx="1"/>
          </p:nvPr>
        </p:nvPicPr>
        <p:blipFill>
          <a:blip r:embed="rId3"/>
          <a:stretch>
            <a:fillRect/>
          </a:stretch>
        </p:blipFill>
        <p:spPr>
          <a:xfrm>
            <a:off x="28570" y="1260130"/>
            <a:ext cx="10498743" cy="4916833"/>
          </a:xfrm>
          <a:prstGeom prst="rect">
            <a:avLst/>
          </a:prstGeom>
        </p:spPr>
      </p:pic>
      <p:sp>
        <p:nvSpPr>
          <p:cNvPr id="3" name="TextBox 2">
            <a:extLst>
              <a:ext uri="{FF2B5EF4-FFF2-40B4-BE49-F238E27FC236}">
                <a16:creationId xmlns:a16="http://schemas.microsoft.com/office/drawing/2014/main" id="{C9B0673C-D628-0403-1933-C2038CFCAF7B}"/>
              </a:ext>
            </a:extLst>
          </p:cNvPr>
          <p:cNvSpPr txBox="1"/>
          <p:nvPr/>
        </p:nvSpPr>
        <p:spPr>
          <a:xfrm>
            <a:off x="10741631" y="2369967"/>
            <a:ext cx="1207481" cy="646331"/>
          </a:xfrm>
          <a:prstGeom prst="rect">
            <a:avLst/>
          </a:prstGeom>
          <a:noFill/>
        </p:spPr>
        <p:txBody>
          <a:bodyPr wrap="square">
            <a:spAutoFit/>
          </a:bodyPr>
          <a:lstStyle/>
          <a:p>
            <a:r>
              <a:rPr lang="en-US" dirty="0"/>
              <a:t>OSA, some OHS</a:t>
            </a:r>
          </a:p>
        </p:txBody>
      </p:sp>
      <p:sp>
        <p:nvSpPr>
          <p:cNvPr id="5" name="TextBox 4">
            <a:extLst>
              <a:ext uri="{FF2B5EF4-FFF2-40B4-BE49-F238E27FC236}">
                <a16:creationId xmlns:a16="http://schemas.microsoft.com/office/drawing/2014/main" id="{55BD4B57-9725-C4AB-D05C-7777A53ED820}"/>
              </a:ext>
            </a:extLst>
          </p:cNvPr>
          <p:cNvSpPr txBox="1"/>
          <p:nvPr/>
        </p:nvSpPr>
        <p:spPr>
          <a:xfrm>
            <a:off x="10894031" y="5565604"/>
            <a:ext cx="702471" cy="369332"/>
          </a:xfrm>
          <a:prstGeom prst="rect">
            <a:avLst/>
          </a:prstGeom>
          <a:noFill/>
        </p:spPr>
        <p:txBody>
          <a:bodyPr wrap="square">
            <a:spAutoFit/>
          </a:bodyPr>
          <a:lstStyle/>
          <a:p>
            <a:r>
              <a:rPr lang="en-US" dirty="0"/>
              <a:t>CSA</a:t>
            </a:r>
          </a:p>
        </p:txBody>
      </p:sp>
      <p:sp>
        <p:nvSpPr>
          <p:cNvPr id="6" name="TextBox 5">
            <a:extLst>
              <a:ext uri="{FF2B5EF4-FFF2-40B4-BE49-F238E27FC236}">
                <a16:creationId xmlns:a16="http://schemas.microsoft.com/office/drawing/2014/main" id="{AA892E7D-8916-1A2C-0384-3D5615185E25}"/>
              </a:ext>
            </a:extLst>
          </p:cNvPr>
          <p:cNvSpPr txBox="1"/>
          <p:nvPr/>
        </p:nvSpPr>
        <p:spPr>
          <a:xfrm>
            <a:off x="10641525" y="3657037"/>
            <a:ext cx="1207481" cy="369332"/>
          </a:xfrm>
          <a:prstGeom prst="rect">
            <a:avLst/>
          </a:prstGeom>
          <a:noFill/>
        </p:spPr>
        <p:txBody>
          <a:bodyPr wrap="square">
            <a:spAutoFit/>
          </a:bodyPr>
          <a:lstStyle/>
          <a:p>
            <a:r>
              <a:rPr lang="en-US" dirty="0"/>
              <a:t>some OHS</a:t>
            </a:r>
          </a:p>
        </p:txBody>
      </p:sp>
      <p:sp>
        <p:nvSpPr>
          <p:cNvPr id="8" name="TextBox 7">
            <a:extLst>
              <a:ext uri="{FF2B5EF4-FFF2-40B4-BE49-F238E27FC236}">
                <a16:creationId xmlns:a16="http://schemas.microsoft.com/office/drawing/2014/main" id="{2E6ED69A-6FF1-88FB-B061-FA881695F55E}"/>
              </a:ext>
            </a:extLst>
          </p:cNvPr>
          <p:cNvSpPr txBox="1"/>
          <p:nvPr/>
        </p:nvSpPr>
        <p:spPr>
          <a:xfrm>
            <a:off x="10041731" y="4487942"/>
            <a:ext cx="6100762" cy="646331"/>
          </a:xfrm>
          <a:prstGeom prst="rect">
            <a:avLst/>
          </a:prstGeom>
          <a:noFill/>
        </p:spPr>
        <p:txBody>
          <a:bodyPr wrap="square">
            <a:spAutoFit/>
          </a:bodyPr>
          <a:lstStyle/>
          <a:p>
            <a:r>
              <a:rPr lang="en-US" dirty="0">
                <a:effectLst/>
                <a:latin typeface="Helvetica Neue" panose="02000503000000020004" pitchFamily="2" charset="0"/>
              </a:rPr>
              <a:t>IVAPS (</a:t>
            </a:r>
            <a:r>
              <a:rPr lang="en-US" dirty="0" err="1">
                <a:effectLst/>
                <a:latin typeface="Helvetica Neue" panose="02000503000000020004" pitchFamily="2" charset="0"/>
              </a:rPr>
              <a:t>Resmed</a:t>
            </a:r>
            <a:r>
              <a:rPr lang="en-US" dirty="0">
                <a:effectLst/>
                <a:latin typeface="Helvetica Neue" panose="02000503000000020004" pitchFamily="2" charset="0"/>
              </a:rPr>
              <a:t>) vs</a:t>
            </a:r>
          </a:p>
          <a:p>
            <a:r>
              <a:rPr lang="en-US" dirty="0">
                <a:effectLst/>
                <a:latin typeface="Helvetica Neue" panose="02000503000000020004" pitchFamily="2" charset="0"/>
              </a:rPr>
              <a:t>AVAPs (</a:t>
            </a:r>
            <a:r>
              <a:rPr lang="en-US" dirty="0">
                <a:latin typeface="Helvetica Neue" panose="02000503000000020004" pitchFamily="2" charset="0"/>
              </a:rPr>
              <a:t>R</a:t>
            </a:r>
            <a:r>
              <a:rPr lang="en-US" dirty="0">
                <a:effectLst/>
                <a:latin typeface="Helvetica Neue" panose="02000503000000020004" pitchFamily="2" charset="0"/>
              </a:rPr>
              <a:t>espironics)</a:t>
            </a:r>
          </a:p>
        </p:txBody>
      </p:sp>
    </p:spTree>
    <p:extLst>
      <p:ext uri="{BB962C8B-B14F-4D97-AF65-F5344CB8AC3E}">
        <p14:creationId xmlns:p14="http://schemas.microsoft.com/office/powerpoint/2010/main" val="3754880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76F7-9DA6-BBF9-146E-74DD40EE6730}"/>
              </a:ext>
            </a:extLst>
          </p:cNvPr>
          <p:cNvSpPr>
            <a:spLocks noGrp="1"/>
          </p:cNvSpPr>
          <p:nvPr>
            <p:ph type="ctrTitle"/>
          </p:nvPr>
        </p:nvSpPr>
        <p:spPr>
          <a:xfrm>
            <a:off x="1523999" y="1122363"/>
            <a:ext cx="9837107" cy="2387600"/>
          </a:xfrm>
        </p:spPr>
        <p:txBody>
          <a:bodyPr>
            <a:normAutofit fontScale="90000"/>
          </a:bodyPr>
          <a:lstStyle/>
          <a:p>
            <a:r>
              <a:rPr lang="en-US" dirty="0"/>
              <a:t>Control of Ventilation and Sleep Disordered-Breathing for Pulm Fellows</a:t>
            </a:r>
          </a:p>
        </p:txBody>
      </p:sp>
      <p:sp>
        <p:nvSpPr>
          <p:cNvPr id="3" name="Subtitle 2">
            <a:extLst>
              <a:ext uri="{FF2B5EF4-FFF2-40B4-BE49-F238E27FC236}">
                <a16:creationId xmlns:a16="http://schemas.microsoft.com/office/drawing/2014/main" id="{98BE10EE-9006-D640-7C5B-FB287E335E39}"/>
              </a:ext>
            </a:extLst>
          </p:cNvPr>
          <p:cNvSpPr>
            <a:spLocks noGrp="1"/>
          </p:cNvSpPr>
          <p:nvPr>
            <p:ph type="subTitle" idx="1"/>
          </p:nvPr>
        </p:nvSpPr>
        <p:spPr/>
        <p:txBody>
          <a:bodyPr/>
          <a:lstStyle/>
          <a:p>
            <a:r>
              <a:rPr lang="en-US" dirty="0"/>
              <a:t>Brian Locke MD</a:t>
            </a:r>
          </a:p>
        </p:txBody>
      </p:sp>
    </p:spTree>
    <p:extLst>
      <p:ext uri="{BB962C8B-B14F-4D97-AF65-F5344CB8AC3E}">
        <p14:creationId xmlns:p14="http://schemas.microsoft.com/office/powerpoint/2010/main" val="334880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11E1-4026-453B-6465-4D3EB64ACB0F}"/>
              </a:ext>
            </a:extLst>
          </p:cNvPr>
          <p:cNvSpPr>
            <a:spLocks noGrp="1"/>
          </p:cNvSpPr>
          <p:nvPr>
            <p:ph type="title"/>
          </p:nvPr>
        </p:nvSpPr>
        <p:spPr/>
        <p:txBody>
          <a:bodyPr/>
          <a:lstStyle/>
          <a:p>
            <a:r>
              <a:rPr lang="en-US" dirty="0"/>
              <a:t>RADs vs HMV</a:t>
            </a:r>
          </a:p>
        </p:txBody>
      </p:sp>
      <p:graphicFrame>
        <p:nvGraphicFramePr>
          <p:cNvPr id="4" name="Content Placeholder 3">
            <a:extLst>
              <a:ext uri="{FF2B5EF4-FFF2-40B4-BE49-F238E27FC236}">
                <a16:creationId xmlns:a16="http://schemas.microsoft.com/office/drawing/2014/main" id="{7A101713-4AEA-73CA-62B6-685F5C948A34}"/>
              </a:ext>
            </a:extLst>
          </p:cNvPr>
          <p:cNvGraphicFramePr>
            <a:graphicFrameLocks noGrp="1"/>
          </p:cNvGraphicFramePr>
          <p:nvPr>
            <p:ph idx="1"/>
            <p:extLst>
              <p:ext uri="{D42A27DB-BD31-4B8C-83A1-F6EECF244321}">
                <p14:modId xmlns:p14="http://schemas.microsoft.com/office/powerpoint/2010/main" val="1708086558"/>
              </p:ext>
            </p:extLst>
          </p:nvPr>
        </p:nvGraphicFramePr>
        <p:xfrm>
          <a:off x="838200" y="1825625"/>
          <a:ext cx="10515600" cy="3408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869761965"/>
                    </a:ext>
                  </a:extLst>
                </a:gridCol>
                <a:gridCol w="5257800">
                  <a:extLst>
                    <a:ext uri="{9D8B030D-6E8A-4147-A177-3AD203B41FA5}">
                      <a16:colId xmlns:a16="http://schemas.microsoft.com/office/drawing/2014/main" val="3655477671"/>
                    </a:ext>
                  </a:extLst>
                </a:gridCol>
              </a:tblGrid>
              <a:tr h="370840">
                <a:tc>
                  <a:txBody>
                    <a:bodyPr/>
                    <a:lstStyle/>
                    <a:p>
                      <a:r>
                        <a:rPr lang="en-US" dirty="0"/>
                        <a:t>Respiratory Assist Device </a:t>
                      </a:r>
                    </a:p>
                  </a:txBody>
                  <a:tcPr/>
                </a:tc>
                <a:tc>
                  <a:txBody>
                    <a:bodyPr/>
                    <a:lstStyle/>
                    <a:p>
                      <a:r>
                        <a:rPr lang="en-US" dirty="0"/>
                        <a:t>Home Mechanical Ventilator</a:t>
                      </a:r>
                    </a:p>
                  </a:txBody>
                  <a:tcPr/>
                </a:tc>
                <a:extLst>
                  <a:ext uri="{0D108BD9-81ED-4DB2-BD59-A6C34878D82A}">
                    <a16:rowId xmlns:a16="http://schemas.microsoft.com/office/drawing/2014/main" val="3089882069"/>
                  </a:ext>
                </a:extLst>
              </a:tr>
              <a:tr h="370840">
                <a:tc>
                  <a:txBody>
                    <a:bodyPr/>
                    <a:lstStyle/>
                    <a:p>
                      <a:r>
                        <a:rPr lang="en-US" dirty="0"/>
                        <a:t>S / ST/ VAPS / PC modes</a:t>
                      </a:r>
                    </a:p>
                  </a:txBody>
                  <a:tcPr/>
                </a:tc>
                <a:tc>
                  <a:txBody>
                    <a:bodyPr/>
                    <a:lstStyle/>
                    <a:p>
                      <a:r>
                        <a:rPr lang="en-US" dirty="0"/>
                        <a:t>Required if you want AVAPS-AE</a:t>
                      </a:r>
                    </a:p>
                    <a:p>
                      <a:pPr marL="285750" indent="-285750">
                        <a:buFont typeface="Arial" panose="020B0604020202020204" pitchFamily="34" charset="0"/>
                        <a:buChar char="•"/>
                      </a:pPr>
                      <a:r>
                        <a:rPr lang="en-US" dirty="0"/>
                        <a:t>Titrates EPAP in addition to PS</a:t>
                      </a:r>
                    </a:p>
                  </a:txBody>
                  <a:tcPr/>
                </a:tc>
                <a:extLst>
                  <a:ext uri="{0D108BD9-81ED-4DB2-BD59-A6C34878D82A}">
                    <a16:rowId xmlns:a16="http://schemas.microsoft.com/office/drawing/2014/main" val="1404461262"/>
                  </a:ext>
                </a:extLst>
              </a:tr>
              <a:tr h="370840">
                <a:tc>
                  <a:txBody>
                    <a:bodyPr/>
                    <a:lstStyle/>
                    <a:p>
                      <a:r>
                        <a:rPr lang="en-US" dirty="0"/>
                        <a:t>(E0470 or E0471 are the DME codes)</a:t>
                      </a:r>
                    </a:p>
                  </a:txBody>
                  <a:tcPr/>
                </a:tc>
                <a:tc>
                  <a:txBody>
                    <a:bodyPr/>
                    <a:lstStyle/>
                    <a:p>
                      <a:r>
                        <a:rPr lang="en-US" dirty="0"/>
                        <a:t>Mouthpiece ventilation; High Flow O2, IPAP 30+</a:t>
                      </a:r>
                    </a:p>
                  </a:txBody>
                  <a:tcPr/>
                </a:tc>
                <a:extLst>
                  <a:ext uri="{0D108BD9-81ED-4DB2-BD59-A6C34878D82A}">
                    <a16:rowId xmlns:a16="http://schemas.microsoft.com/office/drawing/2014/main" val="660417321"/>
                  </a:ext>
                </a:extLst>
              </a:tr>
              <a:tr h="370840">
                <a:tc>
                  <a:txBody>
                    <a:bodyPr/>
                    <a:lstStyle/>
                    <a:p>
                      <a:r>
                        <a:rPr lang="en-US" dirty="0"/>
                        <a:t>Sufficient for most patients; but difficult insurance requirements (next slide)</a:t>
                      </a:r>
                    </a:p>
                  </a:txBody>
                  <a:tcPr/>
                </a:tc>
                <a:tc>
                  <a:txBody>
                    <a:bodyPr/>
                    <a:lstStyle/>
                    <a:p>
                      <a:r>
                        <a:rPr lang="en-US" dirty="0"/>
                        <a:t>In patients who’s ventilatory needs are likely to be more complex over time (e.g. NMD)</a:t>
                      </a:r>
                    </a:p>
                    <a:p>
                      <a:pPr marL="285750" indent="-285750">
                        <a:buFont typeface="Arial" panose="020B0604020202020204" pitchFamily="34" charset="0"/>
                        <a:buChar char="•"/>
                      </a:pPr>
                      <a:r>
                        <a:rPr lang="en-US" dirty="0"/>
                        <a:t>Or a patient who </a:t>
                      </a:r>
                      <a:r>
                        <a:rPr lang="en-US" i="1" dirty="0"/>
                        <a:t>MUST</a:t>
                      </a:r>
                      <a:r>
                        <a:rPr lang="en-US" dirty="0"/>
                        <a:t> have on discharge</a:t>
                      </a:r>
                    </a:p>
                  </a:txBody>
                  <a:tcPr/>
                </a:tc>
                <a:extLst>
                  <a:ext uri="{0D108BD9-81ED-4DB2-BD59-A6C34878D82A}">
                    <a16:rowId xmlns:a16="http://schemas.microsoft.com/office/drawing/2014/main" val="706671028"/>
                  </a:ext>
                </a:extLst>
              </a:tr>
              <a:tr h="370840">
                <a:tc>
                  <a:txBody>
                    <a:bodyPr/>
                    <a:lstStyle/>
                    <a:p>
                      <a:endParaRPr lang="en-US" dirty="0"/>
                    </a:p>
                  </a:txBody>
                  <a:tcPr/>
                </a:tc>
                <a:tc>
                  <a:txBody>
                    <a:bodyPr/>
                    <a:lstStyle/>
                    <a:p>
                      <a:r>
                        <a:rPr lang="en-US" dirty="0"/>
                        <a:t>Comes with RT support from the DME</a:t>
                      </a:r>
                    </a:p>
                  </a:txBody>
                  <a:tcPr/>
                </a:tc>
                <a:extLst>
                  <a:ext uri="{0D108BD9-81ED-4DB2-BD59-A6C34878D82A}">
                    <a16:rowId xmlns:a16="http://schemas.microsoft.com/office/drawing/2014/main" val="3684220083"/>
                  </a:ext>
                </a:extLst>
              </a:tr>
              <a:tr h="370840">
                <a:tc>
                  <a:txBody>
                    <a:bodyPr/>
                    <a:lstStyle/>
                    <a:p>
                      <a:r>
                        <a:rPr lang="en-US" dirty="0"/>
                        <a:t>Rent to own; less expensive</a:t>
                      </a:r>
                    </a:p>
                  </a:txBody>
                  <a:tcPr/>
                </a:tc>
                <a:tc>
                  <a:txBody>
                    <a:bodyPr/>
                    <a:lstStyle/>
                    <a:p>
                      <a:r>
                        <a:rPr lang="en-US" dirty="0"/>
                        <a:t>$$$ (just rent; never own)</a:t>
                      </a:r>
                    </a:p>
                  </a:txBody>
                  <a:tcPr/>
                </a:tc>
                <a:extLst>
                  <a:ext uri="{0D108BD9-81ED-4DB2-BD59-A6C34878D82A}">
                    <a16:rowId xmlns:a16="http://schemas.microsoft.com/office/drawing/2014/main" val="1781189194"/>
                  </a:ext>
                </a:extLst>
              </a:tr>
              <a:tr h="370840">
                <a:tc>
                  <a:txBody>
                    <a:bodyPr/>
                    <a:lstStyle/>
                    <a:p>
                      <a:endParaRPr lang="en-US" dirty="0"/>
                    </a:p>
                  </a:txBody>
                  <a:tcPr/>
                </a:tc>
                <a:tc>
                  <a:txBody>
                    <a:bodyPr/>
                    <a:lstStyle/>
                    <a:p>
                      <a:r>
                        <a:rPr lang="en-US" dirty="0"/>
                        <a:t>Battery Powered</a:t>
                      </a:r>
                    </a:p>
                  </a:txBody>
                  <a:tcPr/>
                </a:tc>
                <a:extLst>
                  <a:ext uri="{0D108BD9-81ED-4DB2-BD59-A6C34878D82A}">
                    <a16:rowId xmlns:a16="http://schemas.microsoft.com/office/drawing/2014/main" val="1892692437"/>
                  </a:ext>
                </a:extLst>
              </a:tr>
            </a:tbl>
          </a:graphicData>
        </a:graphic>
      </p:graphicFrame>
    </p:spTree>
    <p:extLst>
      <p:ext uri="{BB962C8B-B14F-4D97-AF65-F5344CB8AC3E}">
        <p14:creationId xmlns:p14="http://schemas.microsoft.com/office/powerpoint/2010/main" val="30536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5E70-35A7-B4A2-5FD5-FA454CFA8FCA}"/>
              </a:ext>
            </a:extLst>
          </p:cNvPr>
          <p:cNvSpPr>
            <a:spLocks noGrp="1"/>
          </p:cNvSpPr>
          <p:nvPr>
            <p:ph type="title"/>
          </p:nvPr>
        </p:nvSpPr>
        <p:spPr/>
        <p:txBody>
          <a:bodyPr/>
          <a:lstStyle/>
          <a:p>
            <a:r>
              <a:rPr lang="en-US" dirty="0"/>
              <a:t>Qualification for RADs</a:t>
            </a:r>
          </a:p>
        </p:txBody>
      </p:sp>
      <p:pic>
        <p:nvPicPr>
          <p:cNvPr id="6" name="Content Placeholder 4" descr="A diagram of a medical procedure&#10;&#10;Description automatically generated">
            <a:extLst>
              <a:ext uri="{FF2B5EF4-FFF2-40B4-BE49-F238E27FC236}">
                <a16:creationId xmlns:a16="http://schemas.microsoft.com/office/drawing/2014/main" id="{35C378AA-225B-2005-8127-15C129659440}"/>
              </a:ext>
            </a:extLst>
          </p:cNvPr>
          <p:cNvPicPr>
            <a:picLocks noGrp="1" noChangeAspect="1"/>
          </p:cNvPicPr>
          <p:nvPr>
            <p:ph idx="1"/>
          </p:nvPr>
        </p:nvPicPr>
        <p:blipFill>
          <a:blip r:embed="rId3"/>
          <a:stretch>
            <a:fillRect/>
          </a:stretch>
        </p:blipFill>
        <p:spPr>
          <a:xfrm>
            <a:off x="-13481" y="1571914"/>
            <a:ext cx="6214626" cy="4716260"/>
          </a:xfrm>
        </p:spPr>
      </p:pic>
      <p:pic>
        <p:nvPicPr>
          <p:cNvPr id="8" name="Picture 7" descr="A diagram of a sleep apnea&#10;&#10;Description automatically generated">
            <a:extLst>
              <a:ext uri="{FF2B5EF4-FFF2-40B4-BE49-F238E27FC236}">
                <a16:creationId xmlns:a16="http://schemas.microsoft.com/office/drawing/2014/main" id="{4AAD25CE-68C0-C70F-2709-33B8D86953D4}"/>
              </a:ext>
            </a:extLst>
          </p:cNvPr>
          <p:cNvPicPr>
            <a:picLocks noChangeAspect="1"/>
          </p:cNvPicPr>
          <p:nvPr/>
        </p:nvPicPr>
        <p:blipFill>
          <a:blip r:embed="rId4"/>
          <a:stretch>
            <a:fillRect/>
          </a:stretch>
        </p:blipFill>
        <p:spPr>
          <a:xfrm>
            <a:off x="5943068" y="1688648"/>
            <a:ext cx="6058432" cy="4631334"/>
          </a:xfrm>
          <a:prstGeom prst="rect">
            <a:avLst/>
          </a:prstGeom>
        </p:spPr>
      </p:pic>
    </p:spTree>
    <p:extLst>
      <p:ext uri="{BB962C8B-B14F-4D97-AF65-F5344CB8AC3E}">
        <p14:creationId xmlns:p14="http://schemas.microsoft.com/office/powerpoint/2010/main" val="209523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14B12-F005-739C-F76F-60CE23EEAEB1}"/>
              </a:ext>
            </a:extLst>
          </p:cNvPr>
          <p:cNvSpPr>
            <a:spLocks noGrp="1"/>
          </p:cNvSpPr>
          <p:nvPr>
            <p:ph idx="1"/>
          </p:nvPr>
        </p:nvSpPr>
        <p:spPr>
          <a:xfrm>
            <a:off x="838200" y="4835968"/>
            <a:ext cx="10515600" cy="1742749"/>
          </a:xfrm>
        </p:spPr>
        <p:txBody>
          <a:bodyPr>
            <a:normAutofit fontScale="77500" lnSpcReduction="20000"/>
          </a:bodyPr>
          <a:lstStyle/>
          <a:p>
            <a:r>
              <a:rPr lang="en-US" b="0" i="0" dirty="0">
                <a:solidFill>
                  <a:srgbClr val="333333"/>
                </a:solidFill>
                <a:effectLst/>
                <a:latin typeface="Source Sans Pro" panose="020B0503030403020204" pitchFamily="34" charset="0"/>
              </a:rPr>
              <a:t>The disorder is likely to worsen during REM sleep.</a:t>
            </a:r>
          </a:p>
          <a:p>
            <a:r>
              <a:rPr lang="en-US" dirty="0">
                <a:effectLst/>
              </a:rPr>
              <a:t>Bilevel pressure, spontaneous mode, is an effective therapy.</a:t>
            </a:r>
          </a:p>
          <a:p>
            <a:r>
              <a:rPr lang="en-US" b="0" i="0" dirty="0">
                <a:effectLst/>
                <a:latin typeface="Source Sans Pro" panose="020B0503030403020204" pitchFamily="34" charset="0"/>
              </a:rPr>
              <a:t>The use of low-dose hypnotics is likely to exacerbate disease.</a:t>
            </a:r>
            <a:endParaRPr lang="en-US" b="0" i="0" dirty="0">
              <a:latin typeface="Source Sans Pro" panose="020B0503030403020204" pitchFamily="34" charset="0"/>
            </a:endParaRPr>
          </a:p>
          <a:p>
            <a:r>
              <a:rPr lang="en-US" b="0" i="0" dirty="0">
                <a:effectLst/>
                <a:latin typeface="Source Sans Pro" panose="020B0503030403020204" pitchFamily="34" charset="0"/>
              </a:rPr>
              <a:t>The addition of supplemental oxygen during sleep may decrease the frequency of events.</a:t>
            </a:r>
            <a:endParaRPr lang="en-US" dirty="0">
              <a:effectLst/>
            </a:endParaRPr>
          </a:p>
          <a:p>
            <a:endParaRPr lang="en-US" b="0" i="0" dirty="0">
              <a:solidFill>
                <a:srgbClr val="333333"/>
              </a:solidFill>
              <a:effectLst/>
              <a:latin typeface="Source Sans Pro" panose="020B0503030403020204" pitchFamily="34" charset="0"/>
            </a:endParaRPr>
          </a:p>
          <a:p>
            <a:endParaRPr lang="en-US" dirty="0"/>
          </a:p>
        </p:txBody>
      </p:sp>
      <p:pic>
        <p:nvPicPr>
          <p:cNvPr id="4" name="Picture 3">
            <a:extLst>
              <a:ext uri="{FF2B5EF4-FFF2-40B4-BE49-F238E27FC236}">
                <a16:creationId xmlns:a16="http://schemas.microsoft.com/office/drawing/2014/main" id="{9A280A34-8DCF-9811-9756-A00BDFDA0931}"/>
              </a:ext>
            </a:extLst>
          </p:cNvPr>
          <p:cNvPicPr>
            <a:picLocks noChangeAspect="1"/>
          </p:cNvPicPr>
          <p:nvPr/>
        </p:nvPicPr>
        <p:blipFill>
          <a:blip r:embed="rId3"/>
          <a:stretch>
            <a:fillRect/>
          </a:stretch>
        </p:blipFill>
        <p:spPr>
          <a:xfrm>
            <a:off x="255740" y="91393"/>
            <a:ext cx="11806824" cy="4698002"/>
          </a:xfrm>
          <a:prstGeom prst="rect">
            <a:avLst/>
          </a:prstGeom>
        </p:spPr>
      </p:pic>
    </p:spTree>
    <p:extLst>
      <p:ext uri="{BB962C8B-B14F-4D97-AF65-F5344CB8AC3E}">
        <p14:creationId xmlns:p14="http://schemas.microsoft.com/office/powerpoint/2010/main" val="182578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14B12-F005-739C-F76F-60CE23EEAEB1}"/>
              </a:ext>
            </a:extLst>
          </p:cNvPr>
          <p:cNvSpPr>
            <a:spLocks noGrp="1"/>
          </p:cNvSpPr>
          <p:nvPr>
            <p:ph idx="1"/>
          </p:nvPr>
        </p:nvSpPr>
        <p:spPr>
          <a:xfrm>
            <a:off x="838200" y="4835968"/>
            <a:ext cx="10515600" cy="1742749"/>
          </a:xfrm>
        </p:spPr>
        <p:txBody>
          <a:bodyPr>
            <a:normAutofit fontScale="77500" lnSpcReduction="20000"/>
          </a:bodyPr>
          <a:lstStyle/>
          <a:p>
            <a:r>
              <a:rPr lang="en-US" b="0" i="0" dirty="0">
                <a:solidFill>
                  <a:srgbClr val="333333"/>
                </a:solidFill>
                <a:effectLst/>
                <a:latin typeface="Source Sans Pro" panose="020B0503030403020204" pitchFamily="34" charset="0"/>
              </a:rPr>
              <a:t>The disorder is likely to worsen during REM sleep.</a:t>
            </a:r>
          </a:p>
          <a:p>
            <a:r>
              <a:rPr lang="en-US" dirty="0">
                <a:effectLst/>
              </a:rPr>
              <a:t>Bilevel pressure, spontaneous mode, is an effective therapy.</a:t>
            </a:r>
          </a:p>
          <a:p>
            <a:r>
              <a:rPr lang="en-US" b="0" i="0" dirty="0">
                <a:effectLst/>
                <a:latin typeface="Source Sans Pro" panose="020B0503030403020204" pitchFamily="34" charset="0"/>
              </a:rPr>
              <a:t>The use of low-dose hypnotics is likely to exacerbate disease.</a:t>
            </a:r>
            <a:endParaRPr lang="en-US" b="0" i="0" dirty="0">
              <a:latin typeface="Source Sans Pro" panose="020B0503030403020204" pitchFamily="34" charset="0"/>
            </a:endParaRPr>
          </a:p>
          <a:p>
            <a:r>
              <a:rPr lang="en-US" b="1" i="0" dirty="0">
                <a:effectLst/>
                <a:latin typeface="Source Sans Pro" panose="020B0503030403020204" pitchFamily="34" charset="0"/>
              </a:rPr>
              <a:t>The addition of supplemental oxygen during sleep may decrease the frequency of events.</a:t>
            </a:r>
            <a:endParaRPr lang="en-US" b="1" dirty="0">
              <a:effectLst/>
            </a:endParaRPr>
          </a:p>
          <a:p>
            <a:endParaRPr lang="en-US" b="0" i="0" dirty="0">
              <a:solidFill>
                <a:srgbClr val="333333"/>
              </a:solidFill>
              <a:effectLst/>
              <a:latin typeface="Source Sans Pro" panose="020B0503030403020204" pitchFamily="34" charset="0"/>
            </a:endParaRPr>
          </a:p>
          <a:p>
            <a:endParaRPr lang="en-US" dirty="0"/>
          </a:p>
        </p:txBody>
      </p:sp>
      <p:pic>
        <p:nvPicPr>
          <p:cNvPr id="4" name="Picture 3">
            <a:extLst>
              <a:ext uri="{FF2B5EF4-FFF2-40B4-BE49-F238E27FC236}">
                <a16:creationId xmlns:a16="http://schemas.microsoft.com/office/drawing/2014/main" id="{9A280A34-8DCF-9811-9756-A00BDFDA0931}"/>
              </a:ext>
            </a:extLst>
          </p:cNvPr>
          <p:cNvPicPr>
            <a:picLocks noChangeAspect="1"/>
          </p:cNvPicPr>
          <p:nvPr/>
        </p:nvPicPr>
        <p:blipFill>
          <a:blip r:embed="rId3"/>
          <a:stretch>
            <a:fillRect/>
          </a:stretch>
        </p:blipFill>
        <p:spPr>
          <a:xfrm>
            <a:off x="255740" y="91393"/>
            <a:ext cx="11806824" cy="4698002"/>
          </a:xfrm>
          <a:prstGeom prst="rect">
            <a:avLst/>
          </a:prstGeom>
        </p:spPr>
      </p:pic>
    </p:spTree>
    <p:extLst>
      <p:ext uri="{BB962C8B-B14F-4D97-AF65-F5344CB8AC3E}">
        <p14:creationId xmlns:p14="http://schemas.microsoft.com/office/powerpoint/2010/main" val="186691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44E5BE-7A88-2B2B-3E89-A0AB1E2B3E32}"/>
              </a:ext>
            </a:extLst>
          </p:cNvPr>
          <p:cNvPicPr>
            <a:picLocks noGrp="1" noChangeAspect="1"/>
          </p:cNvPicPr>
          <p:nvPr>
            <p:ph idx="1"/>
          </p:nvPr>
        </p:nvPicPr>
        <p:blipFill>
          <a:blip r:embed="rId3"/>
          <a:stretch>
            <a:fillRect/>
          </a:stretch>
        </p:blipFill>
        <p:spPr>
          <a:xfrm>
            <a:off x="13189" y="2336439"/>
            <a:ext cx="12178811" cy="1406449"/>
          </a:xfrm>
          <a:prstGeom prst="rect">
            <a:avLst/>
          </a:prstGeom>
        </p:spPr>
      </p:pic>
    </p:spTree>
    <p:extLst>
      <p:ext uri="{BB962C8B-B14F-4D97-AF65-F5344CB8AC3E}">
        <p14:creationId xmlns:p14="http://schemas.microsoft.com/office/powerpoint/2010/main" val="399715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D44E5BE-7A88-2B2B-3E89-A0AB1E2B3E32}"/>
              </a:ext>
            </a:extLst>
          </p:cNvPr>
          <p:cNvPicPr>
            <a:picLocks noGrp="1" noChangeAspect="1"/>
          </p:cNvPicPr>
          <p:nvPr>
            <p:ph idx="1"/>
          </p:nvPr>
        </p:nvPicPr>
        <p:blipFill>
          <a:blip r:embed="rId3"/>
          <a:stretch>
            <a:fillRect/>
          </a:stretch>
        </p:blipFill>
        <p:spPr>
          <a:xfrm>
            <a:off x="13189" y="2336439"/>
            <a:ext cx="12178811" cy="1406449"/>
          </a:xfrm>
          <a:prstGeom prst="rect">
            <a:avLst/>
          </a:prstGeom>
        </p:spPr>
      </p:pic>
      <p:sp>
        <p:nvSpPr>
          <p:cNvPr id="2" name="TextBox 1">
            <a:extLst>
              <a:ext uri="{FF2B5EF4-FFF2-40B4-BE49-F238E27FC236}">
                <a16:creationId xmlns:a16="http://schemas.microsoft.com/office/drawing/2014/main" id="{39C36198-619A-3406-CC1B-4297F854ADD6}"/>
              </a:ext>
            </a:extLst>
          </p:cNvPr>
          <p:cNvSpPr txBox="1"/>
          <p:nvPr/>
        </p:nvSpPr>
        <p:spPr>
          <a:xfrm>
            <a:off x="1010653" y="4443663"/>
            <a:ext cx="10379242" cy="923330"/>
          </a:xfrm>
          <a:prstGeom prst="rect">
            <a:avLst/>
          </a:prstGeom>
          <a:noFill/>
        </p:spPr>
        <p:txBody>
          <a:bodyPr wrap="square" rtlCol="0">
            <a:spAutoFit/>
          </a:bodyPr>
          <a:lstStyle/>
          <a:p>
            <a:r>
              <a:rPr lang="en-US" dirty="0"/>
              <a:t>Just send to surgery. </a:t>
            </a:r>
          </a:p>
          <a:p>
            <a:r>
              <a:rPr lang="en-US" dirty="0"/>
              <a:t>Mild OSA is not associated with much of anything, except marginally increased improvement after CPAP</a:t>
            </a:r>
          </a:p>
          <a:p>
            <a:r>
              <a:rPr lang="en-US" dirty="0"/>
              <a:t>(probably only severe &amp; OHS for increased perioperative risk)</a:t>
            </a:r>
          </a:p>
        </p:txBody>
      </p:sp>
    </p:spTree>
    <p:extLst>
      <p:ext uri="{BB962C8B-B14F-4D97-AF65-F5344CB8AC3E}">
        <p14:creationId xmlns:p14="http://schemas.microsoft.com/office/powerpoint/2010/main" val="2047321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4F60-A9BA-87C7-0AE2-B1E87A1875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099281-4D36-6B77-B93C-9B12DDDE30A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52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40D-0763-B7CD-46F6-47B0BF866A81}"/>
              </a:ext>
            </a:extLst>
          </p:cNvPr>
          <p:cNvSpPr>
            <a:spLocks noGrp="1"/>
          </p:cNvSpPr>
          <p:nvPr>
            <p:ph type="title"/>
          </p:nvPr>
        </p:nvSpPr>
        <p:spPr/>
        <p:txBody>
          <a:bodyPr/>
          <a:lstStyle/>
          <a:p>
            <a:r>
              <a:rPr lang="en-US" dirty="0"/>
              <a:t>The definition of OSA is </a:t>
            </a:r>
            <a:r>
              <a:rPr lang="en-US" b="1" dirty="0"/>
              <a:t>bad</a:t>
            </a:r>
            <a:r>
              <a:rPr lang="en-US" dirty="0"/>
              <a:t> </a:t>
            </a:r>
          </a:p>
        </p:txBody>
      </p:sp>
      <p:sp>
        <p:nvSpPr>
          <p:cNvPr id="3" name="Content Placeholder 2">
            <a:extLst>
              <a:ext uri="{FF2B5EF4-FFF2-40B4-BE49-F238E27FC236}">
                <a16:creationId xmlns:a16="http://schemas.microsoft.com/office/drawing/2014/main" id="{28DCE545-9394-4360-ECE3-20603294AFFA}"/>
              </a:ext>
            </a:extLst>
          </p:cNvPr>
          <p:cNvSpPr>
            <a:spLocks noGrp="1"/>
          </p:cNvSpPr>
          <p:nvPr>
            <p:ph idx="1"/>
          </p:nvPr>
        </p:nvSpPr>
        <p:spPr>
          <a:xfrm>
            <a:off x="838200" y="1825625"/>
            <a:ext cx="8145379" cy="4351338"/>
          </a:xfrm>
        </p:spPr>
        <p:txBody>
          <a:bodyPr>
            <a:normAutofit fontScale="92500" lnSpcReduction="10000"/>
          </a:bodyPr>
          <a:lstStyle/>
          <a:p>
            <a:r>
              <a:rPr lang="en-US" dirty="0"/>
              <a:t>OSA, as currently defined, is improbably common. </a:t>
            </a:r>
          </a:p>
          <a:p>
            <a:pPr lvl="1"/>
            <a:r>
              <a:rPr lang="en-US" dirty="0"/>
              <a:t>The definition does not discriminate well between people suffering adverse consequences and those who don’t. </a:t>
            </a:r>
          </a:p>
          <a:p>
            <a:r>
              <a:rPr lang="en-US" dirty="0"/>
              <a:t>AHI does not really represent what we care about</a:t>
            </a:r>
          </a:p>
          <a:p>
            <a:pPr lvl="1"/>
            <a:r>
              <a:rPr lang="en-US" dirty="0"/>
              <a:t>Just frequency of events; not duration, their impact, etc. </a:t>
            </a:r>
          </a:p>
          <a:p>
            <a:r>
              <a:rPr lang="en-US" dirty="0"/>
              <a:t>Why is 5(+</a:t>
            </a:r>
            <a:r>
              <a:rPr lang="en-US" dirty="0" err="1"/>
              <a:t>sx</a:t>
            </a:r>
            <a:r>
              <a:rPr lang="en-US" dirty="0"/>
              <a:t>) or 15 the cutoff? </a:t>
            </a:r>
          </a:p>
          <a:p>
            <a:pPr lvl="1"/>
            <a:r>
              <a:rPr lang="en-US" dirty="0"/>
              <a:t>NOT 95% range in healthy individuals as usual</a:t>
            </a:r>
          </a:p>
          <a:p>
            <a:pPr lvl="1"/>
            <a:r>
              <a:rPr lang="en-US" i="1" dirty="0"/>
              <a:t>Associated</a:t>
            </a:r>
            <a:r>
              <a:rPr lang="en-US" dirty="0"/>
              <a:t> with increased risk of stroke at 15/</a:t>
            </a:r>
            <a:r>
              <a:rPr lang="en-US" dirty="0" err="1"/>
              <a:t>hr</a:t>
            </a:r>
            <a:r>
              <a:rPr lang="en-US" dirty="0"/>
              <a:t> in large cohorts</a:t>
            </a:r>
          </a:p>
          <a:p>
            <a:pPr lvl="1"/>
            <a:r>
              <a:rPr lang="en-US" dirty="0"/>
              <a:t>Prevalence of excess sleepiness in Prim Care? 1 in 4</a:t>
            </a:r>
          </a:p>
          <a:p>
            <a:r>
              <a:rPr lang="en-US" dirty="0"/>
              <a:t>Just because they ”have OSA” doesn’t mean they have OSA</a:t>
            </a:r>
          </a:p>
          <a:p>
            <a:pPr lvl="1"/>
            <a:endParaRPr lang="en-US" dirty="0"/>
          </a:p>
        </p:txBody>
      </p:sp>
      <p:pic>
        <p:nvPicPr>
          <p:cNvPr id="6" name="Picture 5">
            <a:extLst>
              <a:ext uri="{FF2B5EF4-FFF2-40B4-BE49-F238E27FC236}">
                <a16:creationId xmlns:a16="http://schemas.microsoft.com/office/drawing/2014/main" id="{778B4ED2-5A50-7A98-6E2C-EE41806E1C20}"/>
              </a:ext>
            </a:extLst>
          </p:cNvPr>
          <p:cNvPicPr>
            <a:picLocks noChangeAspect="1"/>
          </p:cNvPicPr>
          <p:nvPr/>
        </p:nvPicPr>
        <p:blipFill>
          <a:blip r:embed="rId3"/>
          <a:stretch>
            <a:fillRect/>
          </a:stretch>
        </p:blipFill>
        <p:spPr>
          <a:xfrm>
            <a:off x="8690056" y="1025144"/>
            <a:ext cx="3445746" cy="1727896"/>
          </a:xfrm>
          <a:prstGeom prst="rect">
            <a:avLst/>
          </a:prstGeom>
        </p:spPr>
      </p:pic>
      <p:sp>
        <p:nvSpPr>
          <p:cNvPr id="8" name="TextBox 7">
            <a:extLst>
              <a:ext uri="{FF2B5EF4-FFF2-40B4-BE49-F238E27FC236}">
                <a16:creationId xmlns:a16="http://schemas.microsoft.com/office/drawing/2014/main" id="{0D3B370C-0C0F-4DC2-0724-0A7D160941F1}"/>
              </a:ext>
            </a:extLst>
          </p:cNvPr>
          <p:cNvSpPr txBox="1"/>
          <p:nvPr/>
        </p:nvSpPr>
        <p:spPr>
          <a:xfrm>
            <a:off x="8855242" y="3112176"/>
            <a:ext cx="3128212" cy="923330"/>
          </a:xfrm>
          <a:prstGeom prst="rect">
            <a:avLst/>
          </a:prstGeom>
          <a:noFill/>
        </p:spPr>
        <p:txBody>
          <a:bodyPr wrap="square">
            <a:spAutoFit/>
          </a:bodyPr>
          <a:lstStyle/>
          <a:p>
            <a:r>
              <a:rPr lang="en-US" dirty="0"/>
              <a:t>Alternatives to AHI?</a:t>
            </a:r>
          </a:p>
          <a:p>
            <a:r>
              <a:rPr lang="en-US" dirty="0"/>
              <a:t>there are many, not ready for primetime</a:t>
            </a:r>
            <a:endParaRPr lang="en-US" dirty="0">
              <a:effectLst/>
              <a:latin typeface="Helvetica" pitchFamily="2" charset="0"/>
            </a:endParaRPr>
          </a:p>
        </p:txBody>
      </p:sp>
    </p:spTree>
    <p:extLst>
      <p:ext uri="{BB962C8B-B14F-4D97-AF65-F5344CB8AC3E}">
        <p14:creationId xmlns:p14="http://schemas.microsoft.com/office/powerpoint/2010/main" val="8772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2668B7-ABA3-E4AF-6D3F-B59CAEF0B562}"/>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752181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90A5-4A4C-9BA0-52DF-5D91BC4C8D2C}"/>
              </a:ext>
            </a:extLst>
          </p:cNvPr>
          <p:cNvSpPr>
            <a:spLocks noGrp="1"/>
          </p:cNvSpPr>
          <p:nvPr>
            <p:ph type="title"/>
          </p:nvPr>
        </p:nvSpPr>
        <p:spPr/>
        <p:txBody>
          <a:bodyPr/>
          <a:lstStyle/>
          <a:p>
            <a:r>
              <a:rPr lang="en-US" dirty="0"/>
              <a:t>The definition of a hypopnea in UT</a:t>
            </a:r>
          </a:p>
        </p:txBody>
      </p:sp>
      <p:pic>
        <p:nvPicPr>
          <p:cNvPr id="3074" name="Picture 2" descr="Oxygen-hemoglobin dissociation curve: Video &amp; Anatomy | Osmosis">
            <a:extLst>
              <a:ext uri="{FF2B5EF4-FFF2-40B4-BE49-F238E27FC236}">
                <a16:creationId xmlns:a16="http://schemas.microsoft.com/office/drawing/2014/main" id="{9264D1C5-DF4F-F115-5DAB-A8A5314CE1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7550"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062840F-90AB-1917-C504-077452FFDB34}"/>
              </a:ext>
            </a:extLst>
          </p:cNvPr>
          <p:cNvCxnSpPr>
            <a:cxnSpLocks/>
          </p:cNvCxnSpPr>
          <p:nvPr/>
        </p:nvCxnSpPr>
        <p:spPr>
          <a:xfrm>
            <a:off x="2467631" y="2855934"/>
            <a:ext cx="2655517"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8B6399B-EB3A-798B-F9F1-17580B799A64}"/>
              </a:ext>
            </a:extLst>
          </p:cNvPr>
          <p:cNvCxnSpPr>
            <a:cxnSpLocks/>
          </p:cNvCxnSpPr>
          <p:nvPr/>
        </p:nvCxnSpPr>
        <p:spPr>
          <a:xfrm>
            <a:off x="2467631" y="3020860"/>
            <a:ext cx="190395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BE2D7B-38EA-1A55-6E29-D25131B9E219}"/>
              </a:ext>
            </a:extLst>
          </p:cNvPr>
          <p:cNvCxnSpPr>
            <a:cxnSpLocks/>
          </p:cNvCxnSpPr>
          <p:nvPr/>
        </p:nvCxnSpPr>
        <p:spPr>
          <a:xfrm>
            <a:off x="2492683" y="3123156"/>
            <a:ext cx="1741117" cy="0"/>
          </a:xfrm>
          <a:prstGeom prst="line">
            <a:avLst/>
          </a:prstGeom>
          <a:ln w="254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7C5E68F-F3DB-4241-E152-5D011758268F}"/>
              </a:ext>
            </a:extLst>
          </p:cNvPr>
          <p:cNvCxnSpPr>
            <a:cxnSpLocks/>
          </p:cNvCxnSpPr>
          <p:nvPr/>
        </p:nvCxnSpPr>
        <p:spPr>
          <a:xfrm>
            <a:off x="2517735" y="3275556"/>
            <a:ext cx="1377863" cy="0"/>
          </a:xfrm>
          <a:prstGeom prst="line">
            <a:avLst/>
          </a:prstGeom>
          <a:ln w="254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25C95A-5ADF-6774-56F5-14A66CC780BE}"/>
              </a:ext>
            </a:extLst>
          </p:cNvPr>
          <p:cNvSpPr txBox="1"/>
          <p:nvPr/>
        </p:nvSpPr>
        <p:spPr>
          <a:xfrm>
            <a:off x="4083487" y="3050088"/>
            <a:ext cx="1377863" cy="369332"/>
          </a:xfrm>
          <a:prstGeom prst="rect">
            <a:avLst/>
          </a:prstGeom>
          <a:noFill/>
        </p:spPr>
        <p:txBody>
          <a:bodyPr wrap="square" rtlCol="0">
            <a:spAutoFit/>
          </a:bodyPr>
          <a:lstStyle/>
          <a:p>
            <a:r>
              <a:rPr lang="en-US" dirty="0"/>
              <a:t>Utah</a:t>
            </a:r>
          </a:p>
        </p:txBody>
      </p:sp>
      <p:sp>
        <p:nvSpPr>
          <p:cNvPr id="16" name="TextBox 15">
            <a:extLst>
              <a:ext uri="{FF2B5EF4-FFF2-40B4-BE49-F238E27FC236}">
                <a16:creationId xmlns:a16="http://schemas.microsoft.com/office/drawing/2014/main" id="{9CA0A599-631B-1A10-FE9B-120A9801AFBC}"/>
              </a:ext>
            </a:extLst>
          </p:cNvPr>
          <p:cNvSpPr txBox="1"/>
          <p:nvPr/>
        </p:nvSpPr>
        <p:spPr>
          <a:xfrm>
            <a:off x="4711279" y="2864470"/>
            <a:ext cx="1377863" cy="369332"/>
          </a:xfrm>
          <a:prstGeom prst="rect">
            <a:avLst/>
          </a:prstGeom>
          <a:noFill/>
        </p:spPr>
        <p:txBody>
          <a:bodyPr wrap="square" rtlCol="0">
            <a:spAutoFit/>
          </a:bodyPr>
          <a:lstStyle/>
          <a:p>
            <a:r>
              <a:rPr lang="en-US" dirty="0"/>
              <a:t>Sea-level</a:t>
            </a:r>
          </a:p>
        </p:txBody>
      </p:sp>
      <p:sp>
        <p:nvSpPr>
          <p:cNvPr id="17" name="TextBox 16">
            <a:extLst>
              <a:ext uri="{FF2B5EF4-FFF2-40B4-BE49-F238E27FC236}">
                <a16:creationId xmlns:a16="http://schemas.microsoft.com/office/drawing/2014/main" id="{6E267DBE-D883-7443-2487-209F18E63DCC}"/>
              </a:ext>
            </a:extLst>
          </p:cNvPr>
          <p:cNvSpPr txBox="1"/>
          <p:nvPr/>
        </p:nvSpPr>
        <p:spPr>
          <a:xfrm>
            <a:off x="8040367" y="2157091"/>
            <a:ext cx="3060526" cy="646331"/>
          </a:xfrm>
          <a:prstGeom prst="rect">
            <a:avLst/>
          </a:prstGeom>
          <a:noFill/>
        </p:spPr>
        <p:txBody>
          <a:bodyPr wrap="square" rtlCol="0">
            <a:spAutoFit/>
          </a:bodyPr>
          <a:lstStyle/>
          <a:p>
            <a:r>
              <a:rPr lang="en-US" dirty="0"/>
              <a:t>Big event required at sea level for 3-4% oxygen desaturation</a:t>
            </a:r>
          </a:p>
        </p:txBody>
      </p:sp>
      <p:sp>
        <p:nvSpPr>
          <p:cNvPr id="18" name="TextBox 17">
            <a:extLst>
              <a:ext uri="{FF2B5EF4-FFF2-40B4-BE49-F238E27FC236}">
                <a16:creationId xmlns:a16="http://schemas.microsoft.com/office/drawing/2014/main" id="{CEEBDB85-4F4B-CFE4-39C6-A58242BD71BC}"/>
              </a:ext>
            </a:extLst>
          </p:cNvPr>
          <p:cNvSpPr txBox="1"/>
          <p:nvPr/>
        </p:nvSpPr>
        <p:spPr>
          <a:xfrm>
            <a:off x="8017818" y="3104349"/>
            <a:ext cx="3060526" cy="923330"/>
          </a:xfrm>
          <a:prstGeom prst="rect">
            <a:avLst/>
          </a:prstGeom>
          <a:noFill/>
        </p:spPr>
        <p:txBody>
          <a:bodyPr wrap="square" rtlCol="0">
            <a:spAutoFit/>
          </a:bodyPr>
          <a:lstStyle/>
          <a:p>
            <a:r>
              <a:rPr lang="en-US" dirty="0"/>
              <a:t>Small event required at elevation level for 3-4% oxygen desaturation</a:t>
            </a:r>
          </a:p>
        </p:txBody>
      </p:sp>
      <p:sp>
        <p:nvSpPr>
          <p:cNvPr id="19" name="TextBox 18">
            <a:extLst>
              <a:ext uri="{FF2B5EF4-FFF2-40B4-BE49-F238E27FC236}">
                <a16:creationId xmlns:a16="http://schemas.microsoft.com/office/drawing/2014/main" id="{55BCB935-658D-B22C-FA19-4AE3D6566EFD}"/>
              </a:ext>
            </a:extLst>
          </p:cNvPr>
          <p:cNvSpPr txBox="1"/>
          <p:nvPr/>
        </p:nvSpPr>
        <p:spPr>
          <a:xfrm>
            <a:off x="7780152" y="4569225"/>
            <a:ext cx="3580956" cy="1754326"/>
          </a:xfrm>
          <a:prstGeom prst="rect">
            <a:avLst/>
          </a:prstGeom>
          <a:noFill/>
        </p:spPr>
        <p:txBody>
          <a:bodyPr wrap="square" rtlCol="0">
            <a:spAutoFit/>
          </a:bodyPr>
          <a:lstStyle/>
          <a:p>
            <a:r>
              <a:rPr lang="en-US" dirty="0"/>
              <a:t>“Prevalence” in UT, by accepted definitions, would be </a:t>
            </a:r>
            <a:r>
              <a:rPr lang="en-US" u="sng" dirty="0"/>
              <a:t>absurdly</a:t>
            </a:r>
            <a:r>
              <a:rPr lang="en-US" dirty="0"/>
              <a:t> high.</a:t>
            </a:r>
          </a:p>
          <a:p>
            <a:pPr marL="285750" indent="-285750">
              <a:buFont typeface="Arial" panose="020B0604020202020204" pitchFamily="34" charset="0"/>
              <a:buChar char="•"/>
            </a:pPr>
            <a:r>
              <a:rPr lang="en-US" dirty="0"/>
              <a:t>If you look, you will find it</a:t>
            </a:r>
          </a:p>
          <a:p>
            <a:pPr marL="285750" indent="-285750">
              <a:buFont typeface="Arial" panose="020B0604020202020204" pitchFamily="34" charset="0"/>
              <a:buChar char="•"/>
            </a:pPr>
            <a:r>
              <a:rPr lang="en-US" dirty="0"/>
              <a:t>You can’t use the presence of ”disease” as an indication for treatment</a:t>
            </a:r>
          </a:p>
        </p:txBody>
      </p:sp>
    </p:spTree>
    <p:extLst>
      <p:ext uri="{BB962C8B-B14F-4D97-AF65-F5344CB8AC3E}">
        <p14:creationId xmlns:p14="http://schemas.microsoft.com/office/powerpoint/2010/main" val="353342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BB87D-1307-1E0F-ED42-610627DA26BF}"/>
              </a:ext>
            </a:extLst>
          </p:cNvPr>
          <p:cNvPicPr>
            <a:picLocks noChangeAspect="1"/>
          </p:cNvPicPr>
          <p:nvPr/>
        </p:nvPicPr>
        <p:blipFill>
          <a:blip r:embed="rId3"/>
          <a:stretch>
            <a:fillRect/>
          </a:stretch>
        </p:blipFill>
        <p:spPr>
          <a:xfrm>
            <a:off x="795357" y="0"/>
            <a:ext cx="10590802" cy="6851218"/>
          </a:xfrm>
          <a:prstGeom prst="rect">
            <a:avLst/>
          </a:prstGeom>
        </p:spPr>
      </p:pic>
    </p:spTree>
    <p:extLst>
      <p:ext uri="{BB962C8B-B14F-4D97-AF65-F5344CB8AC3E}">
        <p14:creationId xmlns:p14="http://schemas.microsoft.com/office/powerpoint/2010/main" val="15301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8343-AD62-4D56-A890-DA409EB876C3}"/>
              </a:ext>
            </a:extLst>
          </p:cNvPr>
          <p:cNvSpPr>
            <a:spLocks noGrp="1"/>
          </p:cNvSpPr>
          <p:nvPr>
            <p:ph type="title"/>
          </p:nvPr>
        </p:nvSpPr>
        <p:spPr/>
        <p:txBody>
          <a:bodyPr/>
          <a:lstStyle/>
          <a:p>
            <a:r>
              <a:rPr lang="en-US" dirty="0"/>
              <a:t>PROBLEMS WITH THE AHI</a:t>
            </a:r>
          </a:p>
        </p:txBody>
      </p:sp>
      <p:sp>
        <p:nvSpPr>
          <p:cNvPr id="3" name="Content Placeholder 2">
            <a:extLst>
              <a:ext uri="{FF2B5EF4-FFF2-40B4-BE49-F238E27FC236}">
                <a16:creationId xmlns:a16="http://schemas.microsoft.com/office/drawing/2014/main" id="{8CE834FA-21A8-E79A-39FF-2244D219A231}"/>
              </a:ext>
            </a:extLst>
          </p:cNvPr>
          <p:cNvSpPr>
            <a:spLocks noGrp="1"/>
          </p:cNvSpPr>
          <p:nvPr>
            <p:ph idx="1"/>
          </p:nvPr>
        </p:nvSpPr>
        <p:spPr/>
        <p:txBody>
          <a:bodyPr/>
          <a:lstStyle/>
          <a:p>
            <a:r>
              <a:rPr lang="en-US" dirty="0"/>
              <a:t>AHI as the defining metric of OSA: driven by pragmatism and consensus but not by evidence: </a:t>
            </a:r>
          </a:p>
          <a:p>
            <a:pPr lvl="1"/>
            <a:r>
              <a:rPr lang="en-US" dirty="0"/>
              <a:t>Physiologic measurement =/= Disease status </a:t>
            </a:r>
          </a:p>
          <a:p>
            <a:pPr lvl="1"/>
            <a:r>
              <a:rPr lang="en-US" dirty="0"/>
              <a:t>“1 billion people have OSA” = </a:t>
            </a:r>
            <a:r>
              <a:rPr lang="en-US" dirty="0" err="1"/>
              <a:t>kinda</a:t>
            </a:r>
            <a:r>
              <a:rPr lang="en-US" dirty="0"/>
              <a:t> bullshit</a:t>
            </a:r>
          </a:p>
        </p:txBody>
      </p:sp>
      <p:pic>
        <p:nvPicPr>
          <p:cNvPr id="5" name="Picture 4" descr="A screen shot of a computer&#10;&#10;Description automatically generated">
            <a:extLst>
              <a:ext uri="{FF2B5EF4-FFF2-40B4-BE49-F238E27FC236}">
                <a16:creationId xmlns:a16="http://schemas.microsoft.com/office/drawing/2014/main" id="{CA7036F6-00FD-3591-0293-5644216C5624}"/>
              </a:ext>
            </a:extLst>
          </p:cNvPr>
          <p:cNvPicPr>
            <a:picLocks noChangeAspect="1"/>
          </p:cNvPicPr>
          <p:nvPr/>
        </p:nvPicPr>
        <p:blipFill>
          <a:blip r:embed="rId2"/>
          <a:stretch>
            <a:fillRect/>
          </a:stretch>
        </p:blipFill>
        <p:spPr>
          <a:xfrm>
            <a:off x="3213255" y="3416643"/>
            <a:ext cx="4588476" cy="3441357"/>
          </a:xfrm>
          <a:prstGeom prst="rect">
            <a:avLst/>
          </a:prstGeom>
        </p:spPr>
      </p:pic>
      <p:pic>
        <p:nvPicPr>
          <p:cNvPr id="7" name="Picture 6" descr="A screen with text on it&#10;&#10;Description automatically generated">
            <a:extLst>
              <a:ext uri="{FF2B5EF4-FFF2-40B4-BE49-F238E27FC236}">
                <a16:creationId xmlns:a16="http://schemas.microsoft.com/office/drawing/2014/main" id="{3C572505-1F7A-D287-8D60-7F68DCDDD800}"/>
              </a:ext>
            </a:extLst>
          </p:cNvPr>
          <p:cNvPicPr>
            <a:picLocks noChangeAspect="1"/>
          </p:cNvPicPr>
          <p:nvPr/>
        </p:nvPicPr>
        <p:blipFill>
          <a:blip r:embed="rId3"/>
          <a:stretch>
            <a:fillRect/>
          </a:stretch>
        </p:blipFill>
        <p:spPr>
          <a:xfrm>
            <a:off x="7952571" y="3559540"/>
            <a:ext cx="3999471" cy="2999603"/>
          </a:xfrm>
          <a:prstGeom prst="rect">
            <a:avLst/>
          </a:prstGeom>
        </p:spPr>
      </p:pic>
      <p:pic>
        <p:nvPicPr>
          <p:cNvPr id="6" name="Picture 5" descr="A screen with text on it&#10;&#10;Description automatically generated">
            <a:extLst>
              <a:ext uri="{FF2B5EF4-FFF2-40B4-BE49-F238E27FC236}">
                <a16:creationId xmlns:a16="http://schemas.microsoft.com/office/drawing/2014/main" id="{F56D4648-41EE-9342-0062-3EE567043FB4}"/>
              </a:ext>
            </a:extLst>
          </p:cNvPr>
          <p:cNvPicPr>
            <a:picLocks noChangeAspect="1"/>
          </p:cNvPicPr>
          <p:nvPr/>
        </p:nvPicPr>
        <p:blipFill>
          <a:blip r:embed="rId4"/>
          <a:stretch>
            <a:fillRect/>
          </a:stretch>
        </p:blipFill>
        <p:spPr>
          <a:xfrm>
            <a:off x="121507" y="3645242"/>
            <a:ext cx="2940909" cy="2205682"/>
          </a:xfrm>
          <a:prstGeom prst="rect">
            <a:avLst/>
          </a:prstGeom>
        </p:spPr>
      </p:pic>
    </p:spTree>
    <p:extLst>
      <p:ext uri="{BB962C8B-B14F-4D97-AF65-F5344CB8AC3E}">
        <p14:creationId xmlns:p14="http://schemas.microsoft.com/office/powerpoint/2010/main" val="386948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283EA-05CD-2009-4FB1-7A37593C7860}"/>
              </a:ext>
            </a:extLst>
          </p:cNvPr>
          <p:cNvSpPr>
            <a:spLocks noGrp="1"/>
          </p:cNvSpPr>
          <p:nvPr>
            <p:ph idx="1"/>
          </p:nvPr>
        </p:nvSpPr>
        <p:spPr>
          <a:xfrm>
            <a:off x="838199" y="510392"/>
            <a:ext cx="10685745" cy="5852830"/>
          </a:xfrm>
        </p:spPr>
        <p:txBody>
          <a:bodyPr>
            <a:normAutofit/>
          </a:bodyPr>
          <a:lstStyle/>
          <a:p>
            <a:pPr algn="l"/>
            <a:r>
              <a:rPr lang="en-US" b="0" i="0" dirty="0">
                <a:solidFill>
                  <a:srgbClr val="333333"/>
                </a:solidFill>
                <a:effectLst/>
                <a:latin typeface="Source Sans Pro" panose="020B0503030403020204" pitchFamily="34" charset="0"/>
              </a:rPr>
              <a:t>A 45-year-old man is seen in your clinic for severe obstructive sleep apnea and was recently started on continuous positive airway pressure (CPAP) after an in-laboratory titration demonstrated adequate control of disease on 12 cm of water pressure using an oronasal mask interface. He presents complaining that the mask is too cumbersome, and requests a change to a nasal interface.</a:t>
            </a:r>
          </a:p>
          <a:p>
            <a:pPr algn="l"/>
            <a:r>
              <a:rPr lang="en-US" b="0" i="0" dirty="0">
                <a:solidFill>
                  <a:srgbClr val="333333"/>
                </a:solidFill>
                <a:effectLst/>
                <a:latin typeface="Source Sans Pro" panose="020B0503030403020204" pitchFamily="34" charset="0"/>
              </a:rPr>
              <a:t>Which of the following will be most likely after the patient is transitioned to this new interface?</a:t>
            </a:r>
            <a:endParaRPr lang="en-US" b="0" i="0" dirty="0">
              <a:effectLst/>
              <a:latin typeface="Source Sans Pro" panose="020B0503030403020204" pitchFamily="34" charset="0"/>
            </a:endParaRPr>
          </a:p>
          <a:p>
            <a:pPr lvl="1"/>
            <a:r>
              <a:rPr lang="en-US" b="0" i="0" dirty="0">
                <a:effectLst/>
                <a:latin typeface="Source Sans Pro" panose="020B0503030403020204" pitchFamily="34" charset="0"/>
              </a:rPr>
              <a:t>He will require a higher CPAP pressure for adequate control of disease with a nasal mask.</a:t>
            </a:r>
          </a:p>
          <a:p>
            <a:pPr lvl="1"/>
            <a:r>
              <a:rPr lang="en-US" b="0" i="0" dirty="0">
                <a:effectLst/>
                <a:latin typeface="Source Sans Pro" panose="020B0503030403020204" pitchFamily="34" charset="0"/>
              </a:rPr>
              <a:t>His average adherence, as measured in hours per night, will increase.</a:t>
            </a:r>
          </a:p>
          <a:p>
            <a:pPr lvl="1"/>
            <a:r>
              <a:rPr lang="en-US" b="0" i="0" dirty="0">
                <a:effectLst/>
                <a:latin typeface="Source Sans Pro" panose="020B0503030403020204" pitchFamily="34" charset="0"/>
              </a:rPr>
              <a:t>He will have more air leak from the system.</a:t>
            </a:r>
            <a:endParaRPr lang="en-US" dirty="0">
              <a:latin typeface="Source Sans Pro" panose="020B0503030403020204" pitchFamily="34" charset="0"/>
            </a:endParaRPr>
          </a:p>
          <a:p>
            <a:pPr lvl="1"/>
            <a:r>
              <a:rPr lang="en-US" b="0" i="0" dirty="0">
                <a:effectLst/>
                <a:latin typeface="Source Sans Pro" panose="020B0503030403020204" pitchFamily="34" charset="0"/>
              </a:rPr>
              <a:t>His Epworth Sleepiness Scale (ESS) score will improve.</a:t>
            </a:r>
          </a:p>
          <a:p>
            <a:pPr lvl="1"/>
            <a:endParaRPr lang="en-US" dirty="0"/>
          </a:p>
        </p:txBody>
      </p:sp>
    </p:spTree>
    <p:extLst>
      <p:ext uri="{BB962C8B-B14F-4D97-AF65-F5344CB8AC3E}">
        <p14:creationId xmlns:p14="http://schemas.microsoft.com/office/powerpoint/2010/main" val="1606498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283EA-05CD-2009-4FB1-7A37593C7860}"/>
              </a:ext>
            </a:extLst>
          </p:cNvPr>
          <p:cNvSpPr>
            <a:spLocks noGrp="1"/>
          </p:cNvSpPr>
          <p:nvPr>
            <p:ph idx="1"/>
          </p:nvPr>
        </p:nvSpPr>
        <p:spPr>
          <a:xfrm>
            <a:off x="838199" y="510392"/>
            <a:ext cx="10685745" cy="5852830"/>
          </a:xfrm>
        </p:spPr>
        <p:txBody>
          <a:bodyPr>
            <a:normAutofit/>
          </a:bodyPr>
          <a:lstStyle/>
          <a:p>
            <a:pPr algn="l"/>
            <a:r>
              <a:rPr lang="en-US" b="0" i="0" dirty="0">
                <a:solidFill>
                  <a:srgbClr val="333333"/>
                </a:solidFill>
                <a:effectLst/>
                <a:latin typeface="Source Sans Pro" panose="020B0503030403020204" pitchFamily="34" charset="0"/>
              </a:rPr>
              <a:t>A 45-year-old man is seen in your clinic for severe obstructive sleep apnea and was recently started on continuous positive airway pressure (CPAP) after an in-laboratory titration demonstrated adequate control of disease on 12 cm of water pressure using an oronasal mask interface. He presents complaining that the mask is too cumbersome, and requests a change to a nasal interface.</a:t>
            </a:r>
          </a:p>
          <a:p>
            <a:pPr algn="l"/>
            <a:r>
              <a:rPr lang="en-US" b="0" i="0" dirty="0">
                <a:solidFill>
                  <a:srgbClr val="333333"/>
                </a:solidFill>
                <a:effectLst/>
                <a:latin typeface="Source Sans Pro" panose="020B0503030403020204" pitchFamily="34" charset="0"/>
              </a:rPr>
              <a:t>Which of the following will be most likely after the patient is transitioned to this new interface?</a:t>
            </a:r>
            <a:endParaRPr lang="en-US" b="0" i="0" dirty="0">
              <a:effectLst/>
              <a:latin typeface="Source Sans Pro" panose="020B0503030403020204" pitchFamily="34" charset="0"/>
            </a:endParaRPr>
          </a:p>
          <a:p>
            <a:pPr lvl="1"/>
            <a:r>
              <a:rPr lang="en-US" b="0" i="0" dirty="0">
                <a:effectLst/>
                <a:latin typeface="Source Sans Pro" panose="020B0503030403020204" pitchFamily="34" charset="0"/>
              </a:rPr>
              <a:t>He will require a higher CPAP pressure for adequate control of disease with a nasal mask.</a:t>
            </a:r>
          </a:p>
          <a:p>
            <a:pPr lvl="1"/>
            <a:r>
              <a:rPr lang="en-US" b="0" i="0" dirty="0">
                <a:effectLst/>
                <a:latin typeface="Source Sans Pro" panose="020B0503030403020204" pitchFamily="34" charset="0"/>
              </a:rPr>
              <a:t>His average adherence, as measured in hours per night, will increase.</a:t>
            </a:r>
          </a:p>
          <a:p>
            <a:pPr lvl="1"/>
            <a:r>
              <a:rPr lang="en-US" b="0" i="0" dirty="0">
                <a:effectLst/>
                <a:latin typeface="Source Sans Pro" panose="020B0503030403020204" pitchFamily="34" charset="0"/>
              </a:rPr>
              <a:t>He will have more air leak from the system.</a:t>
            </a:r>
            <a:endParaRPr lang="en-US" dirty="0">
              <a:latin typeface="Source Sans Pro" panose="020B0503030403020204" pitchFamily="34" charset="0"/>
            </a:endParaRPr>
          </a:p>
          <a:p>
            <a:pPr lvl="1"/>
            <a:r>
              <a:rPr lang="en-US" b="0" i="0" dirty="0">
                <a:effectLst/>
                <a:latin typeface="Source Sans Pro" panose="020B0503030403020204" pitchFamily="34" charset="0"/>
              </a:rPr>
              <a:t>His Epworth Sleepiness Scale (ESS) score will improve.</a:t>
            </a:r>
          </a:p>
          <a:p>
            <a:pPr lvl="1"/>
            <a:endParaRPr lang="en-US" dirty="0"/>
          </a:p>
        </p:txBody>
      </p:sp>
      <p:sp>
        <p:nvSpPr>
          <p:cNvPr id="2" name="Rounded Rectangle 1">
            <a:extLst>
              <a:ext uri="{FF2B5EF4-FFF2-40B4-BE49-F238E27FC236}">
                <a16:creationId xmlns:a16="http://schemas.microsoft.com/office/drawing/2014/main" id="{C656FA73-3249-95D4-8257-C79F1772217F}"/>
              </a:ext>
            </a:extLst>
          </p:cNvPr>
          <p:cNvSpPr/>
          <p:nvPr/>
        </p:nvSpPr>
        <p:spPr>
          <a:xfrm>
            <a:off x="1545611" y="4387015"/>
            <a:ext cx="8913842" cy="602079"/>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9AF1E6E-0B11-6D20-A1AC-1A6A701EF631}"/>
              </a:ext>
            </a:extLst>
          </p:cNvPr>
          <p:cNvCxnSpPr/>
          <p:nvPr/>
        </p:nvCxnSpPr>
        <p:spPr>
          <a:xfrm>
            <a:off x="495299" y="4003514"/>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00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4595-AF5D-ED90-3B4A-102AB1CCAC00}"/>
              </a:ext>
            </a:extLst>
          </p:cNvPr>
          <p:cNvSpPr>
            <a:spLocks noGrp="1"/>
          </p:cNvSpPr>
          <p:nvPr>
            <p:ph type="title"/>
          </p:nvPr>
        </p:nvSpPr>
        <p:spPr/>
        <p:txBody>
          <a:bodyPr/>
          <a:lstStyle/>
          <a:p>
            <a:r>
              <a:rPr lang="en-US" dirty="0"/>
              <a:t>SEEK</a:t>
            </a:r>
          </a:p>
        </p:txBody>
      </p:sp>
      <p:sp>
        <p:nvSpPr>
          <p:cNvPr id="3" name="Content Placeholder 2">
            <a:extLst>
              <a:ext uri="{FF2B5EF4-FFF2-40B4-BE49-F238E27FC236}">
                <a16:creationId xmlns:a16="http://schemas.microsoft.com/office/drawing/2014/main" id="{69E18CCA-11BB-8F38-5F9E-81F676DF14C5}"/>
              </a:ext>
            </a:extLst>
          </p:cNvPr>
          <p:cNvSpPr>
            <a:spLocks noGrp="1"/>
          </p:cNvSpPr>
          <p:nvPr>
            <p:ph idx="1"/>
          </p:nvPr>
        </p:nvSpPr>
        <p:spPr/>
        <p:txBody>
          <a:bodyPr>
            <a:normAutofit fontScale="92500" lnSpcReduction="20000"/>
          </a:bodyPr>
          <a:lstStyle/>
          <a:p>
            <a:pPr marL="0" indent="0">
              <a:buNone/>
            </a:pPr>
            <a:r>
              <a:rPr lang="en-US" b="0" i="0" dirty="0">
                <a:solidFill>
                  <a:srgbClr val="333333"/>
                </a:solidFill>
                <a:effectLst/>
                <a:latin typeface="Source Sans Pro" panose="020B0503030403020204" pitchFamily="34" charset="0"/>
              </a:rPr>
              <a:t>A 56-year-old overweight woman with no medical history is referred to you for evaluation of OSA. She complains of loud disruptive snoring, excessive daytime sleepiness, and daytime fatigue. Her spouse is unwilling to sleep with her in the same room. Physical exam reveals a BMI of 28 kg/m</a:t>
            </a:r>
            <a:r>
              <a:rPr lang="en-US" b="0" i="0" baseline="30000" dirty="0">
                <a:solidFill>
                  <a:srgbClr val="333333"/>
                </a:solidFill>
                <a:effectLst/>
                <a:latin typeface="Source Sans Pro" panose="020B0503030403020204" pitchFamily="34" charset="0"/>
              </a:rPr>
              <a:t>2</a:t>
            </a:r>
            <a:r>
              <a:rPr lang="en-US" b="0" i="0" dirty="0">
                <a:solidFill>
                  <a:srgbClr val="333333"/>
                </a:solidFill>
                <a:effectLst/>
                <a:latin typeface="Source Sans Pro" panose="020B0503030403020204" pitchFamily="34" charset="0"/>
              </a:rPr>
              <a:t>. Her oropharynx is crowded. The remainder of the physical exam is normal. Recently, her primary care provider ordered a sleep study that demonstrated mild OSA, with an apnea-hypopnea index of 12 events per hour. Treatment with nasal CPAP was initiated, but the patient could not tolerate CPAP, despite multiple mask changes and CPAP device adjustments with an experienced respiratory therapist, as well as discussions with a primary care provider with educational interventions emphasizing the importance of CPAP adherence. She remains very interested in treatment but simply cannot tolerate having a mask on her face. In fact, she finds CPAP more disruptive to her sleep. What would you recommend?</a:t>
            </a:r>
            <a:endParaRPr lang="en-US" dirty="0"/>
          </a:p>
        </p:txBody>
      </p:sp>
    </p:spTree>
    <p:extLst>
      <p:ext uri="{BB962C8B-B14F-4D97-AF65-F5344CB8AC3E}">
        <p14:creationId xmlns:p14="http://schemas.microsoft.com/office/powerpoint/2010/main" val="1685220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BAB2-886E-029D-C8DD-31E2B7AE002F}"/>
              </a:ext>
            </a:extLst>
          </p:cNvPr>
          <p:cNvSpPr>
            <a:spLocks noGrp="1"/>
          </p:cNvSpPr>
          <p:nvPr>
            <p:ph type="title"/>
          </p:nvPr>
        </p:nvSpPr>
        <p:spPr/>
        <p:txBody>
          <a:bodyPr/>
          <a:lstStyle/>
          <a:p>
            <a:r>
              <a:rPr lang="en-US" dirty="0"/>
              <a:t>Oral Appliance Therapy</a:t>
            </a:r>
          </a:p>
        </p:txBody>
      </p:sp>
      <p:sp>
        <p:nvSpPr>
          <p:cNvPr id="3" name="Content Placeholder 2">
            <a:extLst>
              <a:ext uri="{FF2B5EF4-FFF2-40B4-BE49-F238E27FC236}">
                <a16:creationId xmlns:a16="http://schemas.microsoft.com/office/drawing/2014/main" id="{3B6ABB23-2A41-0F4E-FF92-DBF4514E3A36}"/>
              </a:ext>
            </a:extLst>
          </p:cNvPr>
          <p:cNvSpPr>
            <a:spLocks noGrp="1"/>
          </p:cNvSpPr>
          <p:nvPr>
            <p:ph idx="1"/>
          </p:nvPr>
        </p:nvSpPr>
        <p:spPr/>
        <p:txBody>
          <a:bodyPr/>
          <a:lstStyle/>
          <a:p>
            <a:r>
              <a:rPr lang="en-US" i="1" dirty="0">
                <a:solidFill>
                  <a:srgbClr val="231F20"/>
                </a:solidFill>
                <a:effectLst/>
                <a:latin typeface="Times"/>
              </a:rPr>
              <a:t>The American Academy of Sleep Medicine and the American</a:t>
            </a:r>
            <a:r>
              <a:rPr lang="en-US" dirty="0">
                <a:solidFill>
                  <a:srgbClr val="231F20"/>
                </a:solidFill>
                <a:latin typeface="Times"/>
              </a:rPr>
              <a:t> </a:t>
            </a:r>
            <a:r>
              <a:rPr lang="en-US" i="1" dirty="0">
                <a:solidFill>
                  <a:srgbClr val="231F20"/>
                </a:solidFill>
                <a:effectLst/>
                <a:latin typeface="Times"/>
              </a:rPr>
              <a:t>Academy of Dental Sleep Medicine produced a joint updated guideline in 2015:</a:t>
            </a:r>
            <a:r>
              <a:rPr lang="en-US" dirty="0">
                <a:solidFill>
                  <a:srgbClr val="231F20"/>
                </a:solidFill>
                <a:effectLst/>
                <a:latin typeface="Times"/>
              </a:rPr>
              <a:t> used in adults who are intolerant of CPAP or express a preference for OAT </a:t>
            </a:r>
          </a:p>
          <a:p>
            <a:pPr lvl="1"/>
            <a:r>
              <a:rPr lang="en-US" dirty="0">
                <a:solidFill>
                  <a:srgbClr val="231F20"/>
                </a:solidFill>
                <a:latin typeface="Times"/>
              </a:rPr>
              <a:t>AHI reduction of CPAP is superior, but degree of BP reduction and improvement in sleepiness is similar (perhaps from greater use)</a:t>
            </a:r>
            <a:endParaRPr lang="en-US" dirty="0">
              <a:solidFill>
                <a:srgbClr val="231F20"/>
              </a:solidFill>
              <a:effectLst/>
              <a:latin typeface="Times"/>
            </a:endParaRPr>
          </a:p>
        </p:txBody>
      </p:sp>
      <p:pic>
        <p:nvPicPr>
          <p:cNvPr id="6" name="Picture 5">
            <a:extLst>
              <a:ext uri="{FF2B5EF4-FFF2-40B4-BE49-F238E27FC236}">
                <a16:creationId xmlns:a16="http://schemas.microsoft.com/office/drawing/2014/main" id="{14240819-B5E7-F329-C811-A54EB290B53D}"/>
              </a:ext>
            </a:extLst>
          </p:cNvPr>
          <p:cNvPicPr>
            <a:picLocks noChangeAspect="1"/>
          </p:cNvPicPr>
          <p:nvPr/>
        </p:nvPicPr>
        <p:blipFill>
          <a:blip r:embed="rId3"/>
          <a:stretch>
            <a:fillRect/>
          </a:stretch>
        </p:blipFill>
        <p:spPr>
          <a:xfrm>
            <a:off x="2264735" y="4374753"/>
            <a:ext cx="7138893" cy="2320140"/>
          </a:xfrm>
          <a:prstGeom prst="rect">
            <a:avLst/>
          </a:prstGeom>
        </p:spPr>
      </p:pic>
    </p:spTree>
    <p:extLst>
      <p:ext uri="{BB962C8B-B14F-4D97-AF65-F5344CB8AC3E}">
        <p14:creationId xmlns:p14="http://schemas.microsoft.com/office/powerpoint/2010/main" val="3682070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93C8F0-EBD5-999E-EFB8-BA919EDAD37E}"/>
              </a:ext>
            </a:extLst>
          </p:cNvPr>
          <p:cNvPicPr>
            <a:picLocks noChangeAspect="1"/>
          </p:cNvPicPr>
          <p:nvPr/>
        </p:nvPicPr>
        <p:blipFill>
          <a:blip r:embed="rId2"/>
          <a:stretch>
            <a:fillRect/>
          </a:stretch>
        </p:blipFill>
        <p:spPr>
          <a:xfrm>
            <a:off x="323984" y="0"/>
            <a:ext cx="5210963" cy="6858000"/>
          </a:xfrm>
          <a:prstGeom prst="rect">
            <a:avLst/>
          </a:prstGeom>
        </p:spPr>
      </p:pic>
      <p:pic>
        <p:nvPicPr>
          <p:cNvPr id="5" name="Picture 4">
            <a:extLst>
              <a:ext uri="{FF2B5EF4-FFF2-40B4-BE49-F238E27FC236}">
                <a16:creationId xmlns:a16="http://schemas.microsoft.com/office/drawing/2014/main" id="{3A6F2ACA-E18C-3BDF-8B45-0C8313210C73}"/>
              </a:ext>
            </a:extLst>
          </p:cNvPr>
          <p:cNvPicPr>
            <a:picLocks noChangeAspect="1"/>
          </p:cNvPicPr>
          <p:nvPr/>
        </p:nvPicPr>
        <p:blipFill>
          <a:blip r:embed="rId3"/>
          <a:stretch>
            <a:fillRect/>
          </a:stretch>
        </p:blipFill>
        <p:spPr>
          <a:xfrm>
            <a:off x="5231521" y="1638194"/>
            <a:ext cx="6960479" cy="2840673"/>
          </a:xfrm>
          <a:prstGeom prst="rect">
            <a:avLst/>
          </a:prstGeom>
        </p:spPr>
      </p:pic>
    </p:spTree>
    <p:extLst>
      <p:ext uri="{BB962C8B-B14F-4D97-AF65-F5344CB8AC3E}">
        <p14:creationId xmlns:p14="http://schemas.microsoft.com/office/powerpoint/2010/main" val="4098209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0B44-7304-FE2D-DB5B-E540FB27660C}"/>
              </a:ext>
            </a:extLst>
          </p:cNvPr>
          <p:cNvSpPr>
            <a:spLocks noGrp="1"/>
          </p:cNvSpPr>
          <p:nvPr>
            <p:ph type="title"/>
          </p:nvPr>
        </p:nvSpPr>
        <p:spPr/>
        <p:txBody>
          <a:bodyPr/>
          <a:lstStyle/>
          <a:p>
            <a:r>
              <a:rPr lang="en-US" dirty="0"/>
              <a:t>Don’t screen for OSA: USPSTF</a:t>
            </a:r>
          </a:p>
        </p:txBody>
      </p:sp>
      <p:pic>
        <p:nvPicPr>
          <p:cNvPr id="4" name="Content Placeholder 3">
            <a:extLst>
              <a:ext uri="{FF2B5EF4-FFF2-40B4-BE49-F238E27FC236}">
                <a16:creationId xmlns:a16="http://schemas.microsoft.com/office/drawing/2014/main" id="{284C9EDD-3FBC-B9B3-CE88-C99EAD331324}"/>
              </a:ext>
            </a:extLst>
          </p:cNvPr>
          <p:cNvPicPr>
            <a:picLocks noGrp="1" noChangeAspect="1"/>
          </p:cNvPicPr>
          <p:nvPr>
            <p:ph idx="1"/>
          </p:nvPr>
        </p:nvPicPr>
        <p:blipFill>
          <a:blip r:embed="rId2"/>
          <a:stretch>
            <a:fillRect/>
          </a:stretch>
        </p:blipFill>
        <p:spPr>
          <a:xfrm>
            <a:off x="1037437" y="1825625"/>
            <a:ext cx="5240321" cy="4351338"/>
          </a:xfrm>
          <a:prstGeom prst="rect">
            <a:avLst/>
          </a:prstGeom>
        </p:spPr>
      </p:pic>
      <p:sp>
        <p:nvSpPr>
          <p:cNvPr id="3" name="Title 1">
            <a:extLst>
              <a:ext uri="{FF2B5EF4-FFF2-40B4-BE49-F238E27FC236}">
                <a16:creationId xmlns:a16="http://schemas.microsoft.com/office/drawing/2014/main" id="{9F231057-3B23-BFC9-5FC7-224E67F2A4E1}"/>
              </a:ext>
            </a:extLst>
          </p:cNvPr>
          <p:cNvSpPr txBox="1">
            <a:spLocks/>
          </p:cNvSpPr>
          <p:nvPr/>
        </p:nvSpPr>
        <p:spPr>
          <a:xfrm>
            <a:off x="6598599" y="1674646"/>
            <a:ext cx="4711083" cy="5017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0000"/>
                </a:solidFill>
              </a:rPr>
              <a:t>DO NOT HAVE PATIENTS SAY ‘AHHH’ WHEN ASSESSING MALLAMPATI</a:t>
            </a:r>
          </a:p>
        </p:txBody>
      </p:sp>
    </p:spTree>
    <p:extLst>
      <p:ext uri="{BB962C8B-B14F-4D97-AF65-F5344CB8AC3E}">
        <p14:creationId xmlns:p14="http://schemas.microsoft.com/office/powerpoint/2010/main" val="362847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2C9B0-6372-28BC-70F6-5A21916ECEC2}"/>
              </a:ext>
            </a:extLst>
          </p:cNvPr>
          <p:cNvSpPr>
            <a:spLocks noGrp="1"/>
          </p:cNvSpPr>
          <p:nvPr>
            <p:ph type="title"/>
          </p:nvPr>
        </p:nvSpPr>
        <p:spPr/>
        <p:txBody>
          <a:bodyPr/>
          <a:lstStyle/>
          <a:p>
            <a:r>
              <a:rPr lang="en-US" dirty="0"/>
              <a:t>Additional References</a:t>
            </a:r>
          </a:p>
        </p:txBody>
      </p:sp>
      <p:pic>
        <p:nvPicPr>
          <p:cNvPr id="5" name="Content Placeholder 4">
            <a:extLst>
              <a:ext uri="{FF2B5EF4-FFF2-40B4-BE49-F238E27FC236}">
                <a16:creationId xmlns:a16="http://schemas.microsoft.com/office/drawing/2014/main" id="{05C2A305-9E67-3720-5615-5BB6E117E9DF}"/>
              </a:ext>
            </a:extLst>
          </p:cNvPr>
          <p:cNvPicPr>
            <a:picLocks noGrp="1" noChangeAspect="1"/>
          </p:cNvPicPr>
          <p:nvPr>
            <p:ph idx="1"/>
          </p:nvPr>
        </p:nvPicPr>
        <p:blipFill>
          <a:blip r:embed="rId2"/>
          <a:stretch>
            <a:fillRect/>
          </a:stretch>
        </p:blipFill>
        <p:spPr>
          <a:xfrm>
            <a:off x="825500" y="1253868"/>
            <a:ext cx="7391400" cy="1519970"/>
          </a:xfrm>
          <a:prstGeom prst="rect">
            <a:avLst/>
          </a:prstGeom>
        </p:spPr>
      </p:pic>
      <p:pic>
        <p:nvPicPr>
          <p:cNvPr id="4" name="Picture 3">
            <a:extLst>
              <a:ext uri="{FF2B5EF4-FFF2-40B4-BE49-F238E27FC236}">
                <a16:creationId xmlns:a16="http://schemas.microsoft.com/office/drawing/2014/main" id="{0CC6CCCD-5BA4-E2F6-74C3-82CF472A38D9}"/>
              </a:ext>
            </a:extLst>
          </p:cNvPr>
          <p:cNvPicPr>
            <a:picLocks noChangeAspect="1"/>
          </p:cNvPicPr>
          <p:nvPr/>
        </p:nvPicPr>
        <p:blipFill>
          <a:blip r:embed="rId3"/>
          <a:stretch>
            <a:fillRect/>
          </a:stretch>
        </p:blipFill>
        <p:spPr>
          <a:xfrm>
            <a:off x="571718" y="4534757"/>
            <a:ext cx="7645181" cy="1885350"/>
          </a:xfrm>
          <a:prstGeom prst="rect">
            <a:avLst/>
          </a:prstGeom>
        </p:spPr>
      </p:pic>
      <p:pic>
        <p:nvPicPr>
          <p:cNvPr id="6" name="Picture 5">
            <a:extLst>
              <a:ext uri="{FF2B5EF4-FFF2-40B4-BE49-F238E27FC236}">
                <a16:creationId xmlns:a16="http://schemas.microsoft.com/office/drawing/2014/main" id="{FF80C269-995E-04B6-63DB-C36FC6228DD3}"/>
              </a:ext>
            </a:extLst>
          </p:cNvPr>
          <p:cNvPicPr>
            <a:picLocks noChangeAspect="1"/>
          </p:cNvPicPr>
          <p:nvPr/>
        </p:nvPicPr>
        <p:blipFill>
          <a:blip r:embed="rId4"/>
          <a:stretch>
            <a:fillRect/>
          </a:stretch>
        </p:blipFill>
        <p:spPr>
          <a:xfrm>
            <a:off x="736600" y="2579432"/>
            <a:ext cx="7480300" cy="1885350"/>
          </a:xfrm>
          <a:prstGeom prst="rect">
            <a:avLst/>
          </a:prstGeom>
        </p:spPr>
      </p:pic>
    </p:spTree>
    <p:extLst>
      <p:ext uri="{BB962C8B-B14F-4D97-AF65-F5344CB8AC3E}">
        <p14:creationId xmlns:p14="http://schemas.microsoft.com/office/powerpoint/2010/main" val="243865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D8A9-D877-3562-D3E4-CAC31C399C1B}"/>
              </a:ext>
            </a:extLst>
          </p:cNvPr>
          <p:cNvSpPr>
            <a:spLocks noGrp="1"/>
          </p:cNvSpPr>
          <p:nvPr>
            <p:ph type="title"/>
          </p:nvPr>
        </p:nvSpPr>
        <p:spPr/>
        <p:txBody>
          <a:bodyPr/>
          <a:lstStyle/>
          <a:p>
            <a:r>
              <a:rPr lang="en-US" dirty="0"/>
              <a:t>Why is it so confusing to know what to do with OSA? </a:t>
            </a:r>
          </a:p>
        </p:txBody>
      </p:sp>
      <p:sp>
        <p:nvSpPr>
          <p:cNvPr id="3" name="Content Placeholder 2">
            <a:extLst>
              <a:ext uri="{FF2B5EF4-FFF2-40B4-BE49-F238E27FC236}">
                <a16:creationId xmlns:a16="http://schemas.microsoft.com/office/drawing/2014/main" id="{2B386D32-1947-1AB4-9250-0C3821A51477}"/>
              </a:ext>
            </a:extLst>
          </p:cNvPr>
          <p:cNvSpPr>
            <a:spLocks noGrp="1"/>
          </p:cNvSpPr>
          <p:nvPr>
            <p:ph idx="1"/>
          </p:nvPr>
        </p:nvSpPr>
        <p:spPr/>
        <p:txBody>
          <a:bodyPr/>
          <a:lstStyle/>
          <a:p>
            <a:pPr lvl="1"/>
            <a:endParaRPr lang="en-US" dirty="0"/>
          </a:p>
          <a:p>
            <a:r>
              <a:rPr lang="en-US" dirty="0"/>
              <a:t>How could we possibly be designed to get so much sleep apnea? </a:t>
            </a:r>
          </a:p>
          <a:p>
            <a:r>
              <a:rPr lang="en-US" dirty="0">
                <a:hlinkClick r:id="rId2"/>
              </a:rPr>
              <a:t>https://www.sciencedirect.com/science/article/abs/pii/S138994570200237X?via%3Dihub</a:t>
            </a:r>
            <a:r>
              <a:rPr lang="en-US" dirty="0"/>
              <a:t> </a:t>
            </a:r>
          </a:p>
        </p:txBody>
      </p:sp>
    </p:spTree>
    <p:extLst>
      <p:ext uri="{BB962C8B-B14F-4D97-AF65-F5344CB8AC3E}">
        <p14:creationId xmlns:p14="http://schemas.microsoft.com/office/powerpoint/2010/main" val="214306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0959-B55D-994D-9CE4-604F9AF70EFE}"/>
              </a:ext>
            </a:extLst>
          </p:cNvPr>
          <p:cNvSpPr>
            <a:spLocks noGrp="1"/>
          </p:cNvSpPr>
          <p:nvPr>
            <p:ph type="title"/>
          </p:nvPr>
        </p:nvSpPr>
        <p:spPr/>
        <p:txBody>
          <a:bodyPr/>
          <a:lstStyle/>
          <a:p>
            <a:r>
              <a:rPr lang="en-US" dirty="0"/>
              <a:t>From JAMA SR</a:t>
            </a:r>
          </a:p>
        </p:txBody>
      </p:sp>
      <p:pic>
        <p:nvPicPr>
          <p:cNvPr id="4" name="Content Placeholder 3">
            <a:extLst>
              <a:ext uri="{FF2B5EF4-FFF2-40B4-BE49-F238E27FC236}">
                <a16:creationId xmlns:a16="http://schemas.microsoft.com/office/drawing/2014/main" id="{83A37764-76A0-AE5D-0488-C70143A35649}"/>
              </a:ext>
            </a:extLst>
          </p:cNvPr>
          <p:cNvPicPr>
            <a:picLocks noGrp="1" noChangeAspect="1"/>
          </p:cNvPicPr>
          <p:nvPr>
            <p:ph idx="1"/>
          </p:nvPr>
        </p:nvPicPr>
        <p:blipFill>
          <a:blip r:embed="rId3"/>
          <a:stretch>
            <a:fillRect/>
          </a:stretch>
        </p:blipFill>
        <p:spPr>
          <a:xfrm>
            <a:off x="4633181" y="0"/>
            <a:ext cx="6130056" cy="6858000"/>
          </a:xfrm>
          <a:prstGeom prst="rect">
            <a:avLst/>
          </a:prstGeom>
        </p:spPr>
      </p:pic>
    </p:spTree>
    <p:extLst>
      <p:ext uri="{BB962C8B-B14F-4D97-AF65-F5344CB8AC3E}">
        <p14:creationId xmlns:p14="http://schemas.microsoft.com/office/powerpoint/2010/main" val="328808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83495676-291F-1C77-46AF-8979B8152FB9}"/>
              </a:ext>
            </a:extLst>
          </p:cNvPr>
          <p:cNvPicPr/>
          <p:nvPr/>
        </p:nvPicPr>
        <p:blipFill rotWithShape="1">
          <a:blip r:embed="rId2"/>
          <a:srcRect b="36898"/>
          <a:stretch/>
        </p:blipFill>
        <p:spPr>
          <a:xfrm>
            <a:off x="2919154" y="798229"/>
            <a:ext cx="6636799" cy="5516847"/>
          </a:xfrm>
          <a:prstGeom prst="rect">
            <a:avLst/>
          </a:prstGeom>
          <a:ln>
            <a:noFill/>
          </a:ln>
        </p:spPr>
      </p:pic>
    </p:spTree>
    <p:extLst>
      <p:ext uri="{BB962C8B-B14F-4D97-AF65-F5344CB8AC3E}">
        <p14:creationId xmlns:p14="http://schemas.microsoft.com/office/powerpoint/2010/main" val="125254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6B0B-4BB6-4829-97F1-48D6A1159C59}"/>
              </a:ext>
            </a:extLst>
          </p:cNvPr>
          <p:cNvSpPr>
            <a:spLocks noGrp="1"/>
          </p:cNvSpPr>
          <p:nvPr>
            <p:ph type="title"/>
          </p:nvPr>
        </p:nvSpPr>
        <p:spPr/>
        <p:txBody>
          <a:bodyPr/>
          <a:lstStyle/>
          <a:p>
            <a:r>
              <a:rPr lang="en-US" dirty="0"/>
              <a:t>OSA pathophysiology</a:t>
            </a:r>
          </a:p>
        </p:txBody>
      </p:sp>
      <p:pic>
        <p:nvPicPr>
          <p:cNvPr id="6" name="Picture 3">
            <a:extLst>
              <a:ext uri="{FF2B5EF4-FFF2-40B4-BE49-F238E27FC236}">
                <a16:creationId xmlns:a16="http://schemas.microsoft.com/office/drawing/2014/main" id="{B637E974-16CA-4370-F0CE-D1235951D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42" y="1690688"/>
            <a:ext cx="11576565" cy="498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66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2079C-1A46-F746-5251-AA2FB2D0DB1B}"/>
              </a:ext>
            </a:extLst>
          </p:cNvPr>
          <p:cNvPicPr>
            <a:picLocks noChangeAspect="1"/>
          </p:cNvPicPr>
          <p:nvPr/>
        </p:nvPicPr>
        <p:blipFill>
          <a:blip r:embed="rId3"/>
          <a:stretch>
            <a:fillRect/>
          </a:stretch>
        </p:blipFill>
        <p:spPr>
          <a:xfrm>
            <a:off x="2726766" y="0"/>
            <a:ext cx="6866804" cy="6858000"/>
          </a:xfrm>
          <a:prstGeom prst="rect">
            <a:avLst/>
          </a:prstGeom>
        </p:spPr>
      </p:pic>
    </p:spTree>
    <p:extLst>
      <p:ext uri="{BB962C8B-B14F-4D97-AF65-F5344CB8AC3E}">
        <p14:creationId xmlns:p14="http://schemas.microsoft.com/office/powerpoint/2010/main" val="2576768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1E20-5AD1-9517-B854-EFD40E413FD7}"/>
              </a:ext>
            </a:extLst>
          </p:cNvPr>
          <p:cNvSpPr>
            <a:spLocks noGrp="1"/>
          </p:cNvSpPr>
          <p:nvPr>
            <p:ph type="title"/>
          </p:nvPr>
        </p:nvSpPr>
        <p:spPr/>
        <p:txBody>
          <a:bodyPr/>
          <a:lstStyle/>
          <a:p>
            <a:r>
              <a:rPr lang="en-US" dirty="0"/>
              <a:t>When should you send a </a:t>
            </a:r>
            <a:r>
              <a:rPr lang="en-US" dirty="0" err="1"/>
              <a:t>noc</a:t>
            </a:r>
            <a:r>
              <a:rPr lang="en-US" dirty="0"/>
              <a:t> ox? </a:t>
            </a:r>
          </a:p>
        </p:txBody>
      </p:sp>
      <p:sp>
        <p:nvSpPr>
          <p:cNvPr id="3" name="Content Placeholder 2">
            <a:extLst>
              <a:ext uri="{FF2B5EF4-FFF2-40B4-BE49-F238E27FC236}">
                <a16:creationId xmlns:a16="http://schemas.microsoft.com/office/drawing/2014/main" id="{50740843-96D6-CC2A-C483-9B2EE15511DF}"/>
              </a:ext>
            </a:extLst>
          </p:cNvPr>
          <p:cNvSpPr>
            <a:spLocks noGrp="1"/>
          </p:cNvSpPr>
          <p:nvPr>
            <p:ph idx="1"/>
          </p:nvPr>
        </p:nvSpPr>
        <p:spPr/>
        <p:txBody>
          <a:bodyPr>
            <a:normAutofit fontScale="85000" lnSpcReduction="20000"/>
          </a:bodyPr>
          <a:lstStyle/>
          <a:p>
            <a:r>
              <a:rPr lang="en-US" dirty="0"/>
              <a:t>Probably pretty much never </a:t>
            </a:r>
          </a:p>
          <a:p>
            <a:r>
              <a:rPr lang="en-US" dirty="0">
                <a:effectLst/>
                <a:latin typeface="Helvetica Neue" panose="02000503000000020004" pitchFamily="2" charset="0"/>
              </a:rPr>
              <a:t>——&gt; talk about inpatient sleep testing. </a:t>
            </a:r>
          </a:p>
          <a:p>
            <a:r>
              <a:rPr lang="en-US" dirty="0">
                <a:effectLst/>
                <a:latin typeface="Helvetica Neue" panose="02000503000000020004" pitchFamily="2" charset="0"/>
              </a:rPr>
              <a:t>Talk about the use of oxygen to treat sleep apnea etc. - it probably does actually have beneficial physiologic effects… but does this translate to meaningful benefits? probably not. </a:t>
            </a:r>
          </a:p>
          <a:p>
            <a:r>
              <a:rPr lang="en-US" dirty="0">
                <a:effectLst/>
                <a:latin typeface="Helvetica Neue" panose="02000503000000020004" pitchFamily="2" charset="0"/>
              </a:rPr>
              <a:t>[NOTT]</a:t>
            </a:r>
          </a:p>
          <a:p>
            <a:r>
              <a:rPr lang="en-US" dirty="0">
                <a:effectLst/>
                <a:latin typeface="Helvetica Neue" panose="02000503000000020004" pitchFamily="2" charset="0"/>
              </a:rPr>
              <a:t>(Presumably in the context of nocturnal hypoventilation: </a:t>
            </a:r>
            <a:r>
              <a:rPr lang="en-US" i="1" dirty="0">
                <a:effectLst/>
                <a:latin typeface="Helvetica Neue" panose="02000503000000020004" pitchFamily="2" charset="0"/>
              </a:rPr>
              <a:t>An Australian consensus statement recommends oxygen be entrained</a:t>
            </a:r>
            <a:endParaRPr lang="en-US" dirty="0">
              <a:effectLst/>
              <a:latin typeface="Helvetica Neue" panose="02000503000000020004" pitchFamily="2" charset="0"/>
            </a:endParaRPr>
          </a:p>
          <a:p>
            <a:r>
              <a:rPr lang="en-US" i="1" dirty="0">
                <a:effectLst/>
                <a:latin typeface="Helvetica Neue" panose="02000503000000020004" pitchFamily="2" charset="0"/>
              </a:rPr>
              <a:t>when SpO2 is &lt; 88% for 30% or more of the total sleep time.52</a:t>
            </a:r>
            <a:endParaRPr lang="en-US" dirty="0">
              <a:effectLst/>
              <a:latin typeface="Helvetica Neue" panose="02000503000000020004" pitchFamily="2" charset="0"/>
            </a:endParaRPr>
          </a:p>
          <a:p>
            <a:r>
              <a:rPr lang="en-US" i="1" dirty="0">
                <a:effectLst/>
                <a:latin typeface="Helvetica Neue" panose="02000503000000020004" pitchFamily="2" charset="0"/>
              </a:rPr>
              <a:t>52: Agency for Clinical Innovation Respiratory Network. Domiciliary Non-Invasive Ventilation in Adult Patients: A Consensus Statement. Australia:</a:t>
            </a:r>
            <a:endParaRPr lang="en-US" dirty="0">
              <a:effectLst/>
              <a:latin typeface="Helvetica Neue" panose="02000503000000020004" pitchFamily="2" charset="0"/>
            </a:endParaRPr>
          </a:p>
          <a:p>
            <a:r>
              <a:rPr lang="en-US" i="1" dirty="0">
                <a:effectLst/>
                <a:latin typeface="Helvetica Neue" panose="02000503000000020004" pitchFamily="2" charset="0"/>
              </a:rPr>
              <a:t>Agency for Clinical Innovation Respiratory Network; 2012.</a:t>
            </a:r>
            <a:endParaRPr lang="en-US" dirty="0">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2877775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AED4-79EA-FDD4-600A-26D8EA082DED}"/>
              </a:ext>
            </a:extLst>
          </p:cNvPr>
          <p:cNvSpPr>
            <a:spLocks noGrp="1"/>
          </p:cNvSpPr>
          <p:nvPr>
            <p:ph type="title"/>
          </p:nvPr>
        </p:nvSpPr>
        <p:spPr/>
        <p:txBody>
          <a:bodyPr/>
          <a:lstStyle/>
          <a:p>
            <a:r>
              <a:rPr lang="en-US" dirty="0"/>
              <a:t>What are the things that </a:t>
            </a:r>
            <a:r>
              <a:rPr lang="en-US" dirty="0" err="1"/>
              <a:t>diagnosing+treating</a:t>
            </a:r>
            <a:r>
              <a:rPr lang="en-US" dirty="0"/>
              <a:t> sleep apnea improves?</a:t>
            </a:r>
          </a:p>
        </p:txBody>
      </p:sp>
      <p:sp>
        <p:nvSpPr>
          <p:cNvPr id="3" name="Content Placeholder 2">
            <a:extLst>
              <a:ext uri="{FF2B5EF4-FFF2-40B4-BE49-F238E27FC236}">
                <a16:creationId xmlns:a16="http://schemas.microsoft.com/office/drawing/2014/main" id="{BD36B681-70FA-6BD7-E591-DD2B90B54F3F}"/>
              </a:ext>
            </a:extLst>
          </p:cNvPr>
          <p:cNvSpPr>
            <a:spLocks noGrp="1"/>
          </p:cNvSpPr>
          <p:nvPr>
            <p:ph idx="1"/>
          </p:nvPr>
        </p:nvSpPr>
        <p:spPr/>
        <p:txBody>
          <a:bodyPr>
            <a:normAutofit fontScale="40000" lnSpcReduction="20000"/>
          </a:bodyPr>
          <a:lstStyle/>
          <a:p>
            <a:pPr marL="0" indent="0">
              <a:buNone/>
            </a:pPr>
            <a:endParaRPr lang="en-US" dirty="0">
              <a:effectLst/>
              <a:latin typeface="Helvetica Neue" panose="02000503000000020004" pitchFamily="2" charset="0"/>
            </a:endParaRPr>
          </a:p>
          <a:p>
            <a:r>
              <a:rPr lang="en-US" dirty="0">
                <a:effectLst/>
                <a:latin typeface="Helvetica Neue" panose="02000503000000020004" pitchFamily="2" charset="0"/>
              </a:rPr>
              <a:t>Talk about effectiveness of CPAP in improving different health outcomes  </a:t>
            </a:r>
          </a:p>
          <a:p>
            <a:r>
              <a:rPr lang="en-US" dirty="0">
                <a:effectLst/>
                <a:latin typeface="Helvetica Neue" panose="02000503000000020004" pitchFamily="2" charset="0"/>
              </a:rPr>
              <a:t>Reasons to treat OSA, from strongest support to most dubious</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AHRQ report - </a:t>
            </a:r>
            <a:r>
              <a:rPr lang="en-US" dirty="0">
                <a:effectLst/>
                <a:latin typeface="Helvetica Neue" panose="02000503000000020004" pitchFamily="2" charset="0"/>
                <a:hlinkClick r:id="rId3"/>
              </a:rPr>
              <a:t>https://www.ahrq.gov/sites/default/files/wysiwyg/research/findings/ta/sleep-apnea/sleep-apnea-report.pdf</a:t>
            </a:r>
            <a:r>
              <a:rPr lang="en-US" dirty="0">
                <a:effectLst/>
                <a:latin typeface="Helvetica Neue" panose="02000503000000020004" pitchFamily="2" charset="0"/>
              </a:rPr>
              <a:t> ]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Sleepiness</a:t>
            </a:r>
          </a:p>
          <a:p>
            <a:r>
              <a:rPr lang="en-US" dirty="0">
                <a:effectLst/>
                <a:latin typeface="Helvetica Neue" panose="02000503000000020004" pitchFamily="2" charset="0"/>
              </a:rPr>
              <a:t>HRQOL</a:t>
            </a:r>
          </a:p>
          <a:p>
            <a:r>
              <a:rPr lang="en-US" dirty="0">
                <a:effectLst/>
                <a:latin typeface="Helvetica Neue" panose="02000503000000020004" pitchFamily="2" charset="0"/>
              </a:rPr>
              <a:t>MVAs</a:t>
            </a:r>
          </a:p>
          <a:p>
            <a:r>
              <a:rPr lang="en-US" dirty="0">
                <a:effectLst/>
                <a:latin typeface="Helvetica Neue" panose="02000503000000020004" pitchFamily="2" charset="0"/>
              </a:rPr>
              <a:t>HTN</a:t>
            </a:r>
          </a:p>
          <a:p>
            <a:r>
              <a:rPr lang="en-US" dirty="0">
                <a:effectLst/>
                <a:latin typeface="Helvetica Neue" panose="02000503000000020004" pitchFamily="2" charset="0"/>
              </a:rPr>
              <a:t>preventing exacerbations of OHS</a:t>
            </a:r>
          </a:p>
          <a:p>
            <a:r>
              <a:rPr lang="en-US" dirty="0">
                <a:effectLst/>
                <a:latin typeface="Helvetica Neue" panose="02000503000000020004" pitchFamily="2" charset="0"/>
              </a:rPr>
              <a:t>to prevent post-op complications in mod-severe disease</a:t>
            </a:r>
          </a:p>
          <a:p>
            <a:r>
              <a:rPr lang="en-US" dirty="0">
                <a:effectLst/>
                <a:latin typeface="Helvetica Neue" panose="02000503000000020004" pitchFamily="2" charset="0"/>
              </a:rPr>
              <a:t>——</a:t>
            </a:r>
          </a:p>
          <a:p>
            <a:r>
              <a:rPr lang="en-US" dirty="0">
                <a:effectLst/>
                <a:latin typeface="Helvetica Neue" panose="02000503000000020004" pitchFamily="2" charset="0"/>
              </a:rPr>
              <a:t>preventing exacerbations of COPD? Donovan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preventing CVAs</a:t>
            </a:r>
          </a:p>
          <a:p>
            <a:r>
              <a:rPr lang="en-US" dirty="0">
                <a:effectLst/>
                <a:latin typeface="Helvetica Neue" panose="02000503000000020004" pitchFamily="2" charset="0"/>
              </a:rPr>
              <a:t>preventing heart attacks - </a:t>
            </a:r>
            <a:r>
              <a:rPr lang="en-US" dirty="0">
                <a:effectLst/>
                <a:latin typeface="Helvetica Neue" panose="02000503000000020004" pitchFamily="2" charset="0"/>
                <a:hlinkClick r:id="rId4"/>
              </a:rPr>
              <a:t>https://jamanetwork.com/journals/jama/fullarticle/2810031</a:t>
            </a:r>
            <a:r>
              <a:rPr lang="en-US" dirty="0">
                <a:effectLst/>
                <a:latin typeface="Helvetica Neue" panose="02000503000000020004" pitchFamily="2" charset="0"/>
              </a:rPr>
              <a:t> (note, with proper control, the role of sleepiness is </a:t>
            </a:r>
          </a:p>
          <a:p>
            <a:r>
              <a:rPr lang="en-US" dirty="0"/>
              <a:t>Preventing </a:t>
            </a:r>
            <a:r>
              <a:rPr lang="en-US" dirty="0" err="1"/>
              <a:t>AFib</a:t>
            </a:r>
            <a:endParaRPr lang="en-US" dirty="0"/>
          </a:p>
        </p:txBody>
      </p:sp>
    </p:spTree>
    <p:extLst>
      <p:ext uri="{BB962C8B-B14F-4D97-AF65-F5344CB8AC3E}">
        <p14:creationId xmlns:p14="http://schemas.microsoft.com/office/powerpoint/2010/main" val="2290970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0D3B2-8599-701B-3777-0267516934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5CC54F-6945-867D-D1BE-789667B2A713}"/>
              </a:ext>
            </a:extLst>
          </p:cNvPr>
          <p:cNvSpPr>
            <a:spLocks noGrp="1"/>
          </p:cNvSpPr>
          <p:nvPr>
            <p:ph idx="1"/>
          </p:nvPr>
        </p:nvSpPr>
        <p:spPr/>
        <p:txBody>
          <a:bodyPr>
            <a:normAutofit fontScale="62500" lnSpcReduction="20000"/>
          </a:bodyPr>
          <a:lstStyle/>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problems with trials; equipoise etc. ] - </a:t>
            </a:r>
            <a:r>
              <a:rPr lang="en-US" dirty="0">
                <a:effectLst/>
                <a:latin typeface="Helvetica Neue" panose="02000503000000020004" pitchFamily="2" charset="0"/>
                <a:hlinkClick r:id="rId2"/>
              </a:rPr>
              <a:t>https://www.atsjournals.org/doi/full/10.1513/AnnalsATS.202303-258ST</a:t>
            </a:r>
            <a:r>
              <a:rPr lang="en-US" dirty="0">
                <a:effectLst/>
                <a:latin typeface="Helvetica Neue" panose="02000503000000020004" pitchFamily="2" charset="0"/>
              </a:rPr>
              <a:t>  = fundamental problem for </a:t>
            </a:r>
          </a:p>
          <a:p>
            <a:r>
              <a:rPr lang="en-US" dirty="0">
                <a:effectLst/>
                <a:latin typeface="Helvetica Neue" panose="02000503000000020004" pitchFamily="2" charset="0"/>
              </a:rPr>
              <a:t>— not very sleepy (if sleepiness is present, not ethical to withholds treatment) - however, </a:t>
            </a:r>
          </a:p>
          <a:p>
            <a:r>
              <a:rPr lang="en-US" dirty="0">
                <a:effectLst/>
                <a:latin typeface="Helvetica Neue" panose="02000503000000020004" pitchFamily="2" charset="0"/>
              </a:rPr>
              <a:t>— not very much adherence.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——&gt; ways to get at this: aggregate under-powered trials into a meta-analysis, enrich the population (e.g.  try to perform post-hoc analyses (though things like healthy adherer bias are hard to </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Note: if this is the explanation, it must be either an issue of power, or a qualitative interaction. </a:t>
            </a:r>
          </a:p>
          <a:p>
            <a:endParaRPr lang="en-US" dirty="0"/>
          </a:p>
        </p:txBody>
      </p:sp>
    </p:spTree>
    <p:extLst>
      <p:ext uri="{BB962C8B-B14F-4D97-AF65-F5344CB8AC3E}">
        <p14:creationId xmlns:p14="http://schemas.microsoft.com/office/powerpoint/2010/main" val="4008698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4669-9D2B-2E7F-6E3E-25A458E233F1}"/>
              </a:ext>
            </a:extLst>
          </p:cNvPr>
          <p:cNvSpPr>
            <a:spLocks noGrp="1"/>
          </p:cNvSpPr>
          <p:nvPr>
            <p:ph type="title"/>
          </p:nvPr>
        </p:nvSpPr>
        <p:spPr/>
        <p:txBody>
          <a:bodyPr/>
          <a:lstStyle/>
          <a:p>
            <a:r>
              <a:rPr lang="en-US" dirty="0"/>
              <a:t>Who needs an inpatient sleep study?</a:t>
            </a:r>
          </a:p>
        </p:txBody>
      </p:sp>
      <p:pic>
        <p:nvPicPr>
          <p:cNvPr id="5" name="Content Placeholder 4" descr="A screen with text on it&#10;&#10;Description automatically generated">
            <a:extLst>
              <a:ext uri="{FF2B5EF4-FFF2-40B4-BE49-F238E27FC236}">
                <a16:creationId xmlns:a16="http://schemas.microsoft.com/office/drawing/2014/main" id="{A40E19B8-C8AC-8048-7F4A-ABCB88E9093A}"/>
              </a:ext>
            </a:extLst>
          </p:cNvPr>
          <p:cNvPicPr>
            <a:picLocks noGrp="1" noChangeAspect="1"/>
          </p:cNvPicPr>
          <p:nvPr>
            <p:ph idx="1"/>
          </p:nvPr>
        </p:nvPicPr>
        <p:blipFill>
          <a:blip r:embed="rId3"/>
          <a:stretch>
            <a:fillRect/>
          </a:stretch>
        </p:blipFill>
        <p:spPr>
          <a:xfrm>
            <a:off x="0" y="1690688"/>
            <a:ext cx="5801784" cy="4351338"/>
          </a:xfrm>
        </p:spPr>
      </p:pic>
      <p:pic>
        <p:nvPicPr>
          <p:cNvPr id="7" name="Picture 6" descr="A person standing in front of a screen&#10;&#10;Description automatically generated">
            <a:extLst>
              <a:ext uri="{FF2B5EF4-FFF2-40B4-BE49-F238E27FC236}">
                <a16:creationId xmlns:a16="http://schemas.microsoft.com/office/drawing/2014/main" id="{E28E1746-C7DB-28DF-8E57-CCFF9C3424FC}"/>
              </a:ext>
            </a:extLst>
          </p:cNvPr>
          <p:cNvPicPr>
            <a:picLocks noChangeAspect="1"/>
          </p:cNvPicPr>
          <p:nvPr/>
        </p:nvPicPr>
        <p:blipFill>
          <a:blip r:embed="rId4"/>
          <a:stretch>
            <a:fillRect/>
          </a:stretch>
        </p:blipFill>
        <p:spPr>
          <a:xfrm>
            <a:off x="5685137" y="1599406"/>
            <a:ext cx="4576119" cy="3432089"/>
          </a:xfrm>
          <a:prstGeom prst="rect">
            <a:avLst/>
          </a:prstGeom>
        </p:spPr>
      </p:pic>
      <p:pic>
        <p:nvPicPr>
          <p:cNvPr id="9" name="Picture 8" descr="A group of people in front of a screen&#10;&#10;Description automatically generated">
            <a:extLst>
              <a:ext uri="{FF2B5EF4-FFF2-40B4-BE49-F238E27FC236}">
                <a16:creationId xmlns:a16="http://schemas.microsoft.com/office/drawing/2014/main" id="{E6E92320-EFF9-F231-CCA4-D6BEC36331B8}"/>
              </a:ext>
            </a:extLst>
          </p:cNvPr>
          <p:cNvPicPr>
            <a:picLocks noChangeAspect="1"/>
          </p:cNvPicPr>
          <p:nvPr/>
        </p:nvPicPr>
        <p:blipFill>
          <a:blip r:embed="rId5"/>
          <a:stretch>
            <a:fillRect/>
          </a:stretch>
        </p:blipFill>
        <p:spPr>
          <a:xfrm>
            <a:off x="8256947" y="3866357"/>
            <a:ext cx="3750732" cy="2813049"/>
          </a:xfrm>
          <a:prstGeom prst="rect">
            <a:avLst/>
          </a:prstGeom>
        </p:spPr>
      </p:pic>
    </p:spTree>
    <p:extLst>
      <p:ext uri="{BB962C8B-B14F-4D97-AF65-F5344CB8AC3E}">
        <p14:creationId xmlns:p14="http://schemas.microsoft.com/office/powerpoint/2010/main" val="3418996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80AD6-34D6-DC90-475E-F5A21980C480}"/>
              </a:ext>
            </a:extLst>
          </p:cNvPr>
          <p:cNvSpPr>
            <a:spLocks noGrp="1"/>
          </p:cNvSpPr>
          <p:nvPr>
            <p:ph type="title"/>
          </p:nvPr>
        </p:nvSpPr>
        <p:spPr/>
        <p:txBody>
          <a:bodyPr/>
          <a:lstStyle/>
          <a:p>
            <a:endParaRPr lang="en-US"/>
          </a:p>
        </p:txBody>
      </p:sp>
      <p:pic>
        <p:nvPicPr>
          <p:cNvPr id="5" name="Content Placeholder 4" descr="A screen with a microphone and a screen with text&#10;&#10;Description automatically generated">
            <a:extLst>
              <a:ext uri="{FF2B5EF4-FFF2-40B4-BE49-F238E27FC236}">
                <a16:creationId xmlns:a16="http://schemas.microsoft.com/office/drawing/2014/main" id="{882ABEC8-A7F2-2013-4C29-AAEB205A2B39}"/>
              </a:ext>
            </a:extLst>
          </p:cNvPr>
          <p:cNvPicPr>
            <a:picLocks noGrp="1" noChangeAspect="1"/>
          </p:cNvPicPr>
          <p:nvPr>
            <p:ph idx="1"/>
          </p:nvPr>
        </p:nvPicPr>
        <p:blipFill>
          <a:blip r:embed="rId2"/>
          <a:stretch>
            <a:fillRect/>
          </a:stretch>
        </p:blipFill>
        <p:spPr>
          <a:xfrm>
            <a:off x="1213908" y="169862"/>
            <a:ext cx="9034992" cy="6776244"/>
          </a:xfrm>
        </p:spPr>
      </p:pic>
    </p:spTree>
    <p:extLst>
      <p:ext uri="{BB962C8B-B14F-4D97-AF65-F5344CB8AC3E}">
        <p14:creationId xmlns:p14="http://schemas.microsoft.com/office/powerpoint/2010/main" val="168551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0CB8-60F0-FB34-6893-CED7B403D4DA}"/>
              </a:ext>
            </a:extLst>
          </p:cNvPr>
          <p:cNvSpPr>
            <a:spLocks noGrp="1"/>
          </p:cNvSpPr>
          <p:nvPr>
            <p:ph type="title"/>
          </p:nvPr>
        </p:nvSpPr>
        <p:spPr/>
        <p:txBody>
          <a:bodyPr/>
          <a:lstStyle/>
          <a:p>
            <a:r>
              <a:rPr lang="en-US" dirty="0">
                <a:hlinkClick r:id="rId3"/>
              </a:rPr>
              <a:t>https://onlinelibrary.wiley.com/doi/full/10.1111/resp.12376</a:t>
            </a:r>
            <a:r>
              <a:rPr lang="en-US" dirty="0"/>
              <a:t> </a:t>
            </a:r>
          </a:p>
        </p:txBody>
      </p:sp>
      <p:sp>
        <p:nvSpPr>
          <p:cNvPr id="3" name="Content Placeholder 2">
            <a:extLst>
              <a:ext uri="{FF2B5EF4-FFF2-40B4-BE49-F238E27FC236}">
                <a16:creationId xmlns:a16="http://schemas.microsoft.com/office/drawing/2014/main" id="{BBDCBAFD-F6A7-DEDA-5827-2EE46ADA0865}"/>
              </a:ext>
            </a:extLst>
          </p:cNvPr>
          <p:cNvSpPr>
            <a:spLocks noGrp="1"/>
          </p:cNvSpPr>
          <p:nvPr>
            <p:ph idx="1"/>
          </p:nvPr>
        </p:nvSpPr>
        <p:spPr/>
        <p:txBody>
          <a:bodyPr>
            <a:normAutofit fontScale="92500" lnSpcReduction="10000"/>
          </a:bodyPr>
          <a:lstStyle/>
          <a:p>
            <a:r>
              <a:rPr lang="en-US" dirty="0">
                <a:effectLst/>
                <a:latin typeface="Helvetica Neue" panose="02000503000000020004" pitchFamily="2" charset="0"/>
              </a:rPr>
              <a:t>Hypoventilation occurs first during REM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t>But what to do with that? </a:t>
            </a:r>
          </a:p>
          <a:p>
            <a:r>
              <a:rPr lang="en-US" dirty="0"/>
              <a:t>Important for NMD. </a:t>
            </a:r>
          </a:p>
          <a:p>
            <a:endParaRPr lang="en-US" dirty="0"/>
          </a:p>
          <a:p>
            <a:pPr marL="0" indent="0">
              <a:buNone/>
            </a:pPr>
            <a:r>
              <a:rPr lang="en-US" dirty="0"/>
              <a:t>Occurs in COPD/OHS , but the data is not there to say what we should do about it. </a:t>
            </a:r>
            <a:endParaRPr lang="en-US" dirty="0">
              <a:effectLst/>
              <a:latin typeface="Helvetica Neue" panose="02000503000000020004" pitchFamily="2" charset="0"/>
            </a:endParaRPr>
          </a:p>
          <a:p>
            <a:r>
              <a:rPr lang="en-US" dirty="0">
                <a:effectLst/>
                <a:latin typeface="Helvetica Neue" panose="02000503000000020004" pitchFamily="2" charset="0"/>
              </a:rPr>
              <a:t>REM sleep neuromuscular control - &gt; REM hypoventilation.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Sleep Hypoventilation very high prevalence in COPD</a:t>
            </a:r>
          </a:p>
          <a:p>
            <a:pPr marL="0" indent="0">
              <a:buNone/>
            </a:pPr>
            <a:endParaRPr lang="en-US" dirty="0"/>
          </a:p>
        </p:txBody>
      </p:sp>
    </p:spTree>
    <p:extLst>
      <p:ext uri="{BB962C8B-B14F-4D97-AF65-F5344CB8AC3E}">
        <p14:creationId xmlns:p14="http://schemas.microsoft.com/office/powerpoint/2010/main" val="915957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E922-65CC-E14D-AA9B-E12F9DA10882}"/>
              </a:ext>
            </a:extLst>
          </p:cNvPr>
          <p:cNvSpPr>
            <a:spLocks noGrp="1"/>
          </p:cNvSpPr>
          <p:nvPr>
            <p:ph type="title"/>
          </p:nvPr>
        </p:nvSpPr>
        <p:spPr/>
        <p:txBody>
          <a:bodyPr/>
          <a:lstStyle/>
          <a:p>
            <a:r>
              <a:rPr lang="en-US" dirty="0"/>
              <a:t>Does the PaCO2 ‘set-point’ change? </a:t>
            </a:r>
          </a:p>
        </p:txBody>
      </p:sp>
      <p:sp>
        <p:nvSpPr>
          <p:cNvPr id="3" name="Content Placeholder 2">
            <a:extLst>
              <a:ext uri="{FF2B5EF4-FFF2-40B4-BE49-F238E27FC236}">
                <a16:creationId xmlns:a16="http://schemas.microsoft.com/office/drawing/2014/main" id="{6CFF2DC8-E748-3B45-BB1D-3FD9013B7BEA}"/>
              </a:ext>
            </a:extLst>
          </p:cNvPr>
          <p:cNvSpPr>
            <a:spLocks noGrp="1"/>
          </p:cNvSpPr>
          <p:nvPr>
            <p:ph idx="1"/>
          </p:nvPr>
        </p:nvSpPr>
        <p:spPr>
          <a:xfrm>
            <a:off x="838200" y="1825625"/>
            <a:ext cx="7358149" cy="4351338"/>
          </a:xfrm>
        </p:spPr>
        <p:txBody>
          <a:bodyPr>
            <a:normAutofit fontScale="85000" lnSpcReduction="20000"/>
          </a:bodyPr>
          <a:lstStyle/>
          <a:p>
            <a:pPr marL="0" indent="0">
              <a:buNone/>
            </a:pPr>
            <a:r>
              <a:rPr lang="en-US" dirty="0"/>
              <a:t>For example, in OHS: </a:t>
            </a:r>
          </a:p>
          <a:p>
            <a:r>
              <a:rPr lang="en-US" dirty="0"/>
              <a:t>Loop gain terminology primarily describes tendency toward stability of ventilation. ‘Gain’ of the feedback loop.</a:t>
            </a:r>
          </a:p>
          <a:p>
            <a:pPr lvl="1"/>
            <a:r>
              <a:rPr lang="en-US" dirty="0"/>
              <a:t>Controller gain: ventilatory response to PO2 and PCO2 )</a:t>
            </a:r>
          </a:p>
          <a:p>
            <a:pPr lvl="1"/>
            <a:r>
              <a:rPr lang="en-US" dirty="0"/>
              <a:t>Plant gain: changes in </a:t>
            </a:r>
            <a:r>
              <a:rPr lang="en-US" dirty="0" err="1"/>
              <a:t>pulm</a:t>
            </a:r>
            <a:r>
              <a:rPr lang="en-US" dirty="0"/>
              <a:t> capillary blood PO2 and PCO2 in response to changes in vent</a:t>
            </a:r>
          </a:p>
          <a:p>
            <a:pPr lvl="1"/>
            <a:r>
              <a:rPr lang="en-US" dirty="0"/>
              <a:t>Mixing gain: effective circulation time – time which cap blood changes are sensed by controller</a:t>
            </a:r>
          </a:p>
          <a:p>
            <a:pPr lvl="1"/>
            <a:r>
              <a:rPr lang="en-US" dirty="0"/>
              <a:t>Many changes are known to influence chemoreflex sensitivity </a:t>
            </a:r>
          </a:p>
          <a:p>
            <a:r>
              <a:rPr lang="en-US" dirty="0" err="1"/>
              <a:t>Ventillatory</a:t>
            </a:r>
            <a:r>
              <a:rPr lang="en-US" dirty="0"/>
              <a:t> long-term facilitation is the process that should keep things on track</a:t>
            </a:r>
          </a:p>
          <a:p>
            <a:pPr lvl="1"/>
            <a:r>
              <a:rPr lang="en-US" dirty="0"/>
              <a:t>Ventilatory long-term facilitation is the term for adaptation to chronic stimulus (</a:t>
            </a:r>
            <a:r>
              <a:rPr lang="en-US" dirty="0" err="1"/>
              <a:t>ie</a:t>
            </a:r>
            <a:r>
              <a:rPr lang="en-US" dirty="0"/>
              <a:t>. sustained hypercapnia should increase loop gain to re-establish a baseline, and if this goes wrong you get a ‘wandering baseline’)</a:t>
            </a:r>
          </a:p>
        </p:txBody>
      </p:sp>
      <p:pic>
        <p:nvPicPr>
          <p:cNvPr id="5" name="Picture 4" descr="Diagram, engineering drawing&#10;&#10;Description automatically generated">
            <a:extLst>
              <a:ext uri="{FF2B5EF4-FFF2-40B4-BE49-F238E27FC236}">
                <a16:creationId xmlns:a16="http://schemas.microsoft.com/office/drawing/2014/main" id="{02B55D15-A128-084A-A0BF-08A45F8F8142}"/>
              </a:ext>
            </a:extLst>
          </p:cNvPr>
          <p:cNvPicPr>
            <a:picLocks noChangeAspect="1"/>
          </p:cNvPicPr>
          <p:nvPr/>
        </p:nvPicPr>
        <p:blipFill>
          <a:blip r:embed="rId3"/>
          <a:stretch>
            <a:fillRect/>
          </a:stretch>
        </p:blipFill>
        <p:spPr>
          <a:xfrm>
            <a:off x="8549342" y="2987628"/>
            <a:ext cx="3207817" cy="3666753"/>
          </a:xfrm>
          <a:prstGeom prst="rect">
            <a:avLst/>
          </a:prstGeom>
        </p:spPr>
      </p:pic>
      <p:pic>
        <p:nvPicPr>
          <p:cNvPr id="7" name="Picture 6" descr="Chart&#10;&#10;Description automatically generated">
            <a:extLst>
              <a:ext uri="{FF2B5EF4-FFF2-40B4-BE49-F238E27FC236}">
                <a16:creationId xmlns:a16="http://schemas.microsoft.com/office/drawing/2014/main" id="{7B49776D-3FE7-7342-B212-30EB36E38533}"/>
              </a:ext>
            </a:extLst>
          </p:cNvPr>
          <p:cNvPicPr>
            <a:picLocks noChangeAspect="1"/>
          </p:cNvPicPr>
          <p:nvPr/>
        </p:nvPicPr>
        <p:blipFill>
          <a:blip r:embed="rId4"/>
          <a:stretch>
            <a:fillRect/>
          </a:stretch>
        </p:blipFill>
        <p:spPr>
          <a:xfrm>
            <a:off x="9063835" y="255515"/>
            <a:ext cx="2693324" cy="2353512"/>
          </a:xfrm>
          <a:prstGeom prst="rect">
            <a:avLst/>
          </a:prstGeom>
        </p:spPr>
      </p:pic>
    </p:spTree>
    <p:extLst>
      <p:ext uri="{BB962C8B-B14F-4D97-AF65-F5344CB8AC3E}">
        <p14:creationId xmlns:p14="http://schemas.microsoft.com/office/powerpoint/2010/main" val="1089014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4477-E07A-3DD5-9E95-6BF9CFC2E2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E937CA-E1AE-4590-E001-E795072DA3B1}"/>
              </a:ext>
            </a:extLst>
          </p:cNvPr>
          <p:cNvSpPr>
            <a:spLocks noGrp="1"/>
          </p:cNvSpPr>
          <p:nvPr>
            <p:ph idx="1"/>
          </p:nvPr>
        </p:nvSpPr>
        <p:spPr/>
        <p:txBody>
          <a:bodyPr>
            <a:normAutofit/>
          </a:bodyPr>
          <a:lstStyle/>
          <a:p>
            <a:r>
              <a:rPr lang="en-US" dirty="0">
                <a:hlinkClick r:id="rId3"/>
              </a:rPr>
              <a:t>https://pubmed.ncbi.nlm.nih.gov/31682462/</a:t>
            </a:r>
            <a:r>
              <a:rPr lang="en-US" dirty="0"/>
              <a:t> 196 – both CPAP and NIV improved </a:t>
            </a:r>
            <a:r>
              <a:rPr lang="en-US" dirty="0" err="1"/>
              <a:t>pHTN</a:t>
            </a:r>
            <a:r>
              <a:rPr lang="en-US" dirty="0"/>
              <a:t> and LV diastolic </a:t>
            </a:r>
            <a:r>
              <a:rPr lang="en-US" dirty="0" err="1"/>
              <a:t>dsfxn</a:t>
            </a:r>
            <a:r>
              <a:rPr lang="en-US" dirty="0"/>
              <a:t> similarly </a:t>
            </a:r>
            <a:endParaRPr lang="en-US" dirty="0">
              <a:effectLst/>
              <a:latin typeface="Helvetica Neue" panose="02000503000000020004" pitchFamily="2" charset="0"/>
            </a:endParaRPr>
          </a:p>
          <a:p>
            <a:pPr>
              <a:buFont typeface="+mj-lt"/>
              <a:buAutoNum type="arabicPeriod"/>
            </a:pPr>
            <a:r>
              <a:rPr lang="en-US" dirty="0">
                <a:effectLst/>
                <a:latin typeface="Helvetica Neue" panose="02000503000000020004" pitchFamily="2" charset="0"/>
              </a:rPr>
              <a:t>OSA alone probably does not cause (much) pulmonary hypertension. </a:t>
            </a:r>
          </a:p>
          <a:p>
            <a:pPr lvl="1">
              <a:buFont typeface="+mj-lt"/>
              <a:buAutoNum type="arabicPeriod"/>
            </a:pPr>
            <a:r>
              <a:rPr lang="en-US" dirty="0">
                <a:latin typeface="Helvetica Neue" panose="02000503000000020004" pitchFamily="2" charset="0"/>
              </a:rPr>
              <a:t>Remember – sustained hypoxemia is a well established risk for pulmonary hypertension, and preventing it is the primary reason we give patients LOT</a:t>
            </a:r>
          </a:p>
          <a:p>
            <a:pPr lvl="2">
              <a:buFont typeface="+mj-lt"/>
              <a:buAutoNum type="arabicPeriod"/>
            </a:pPr>
            <a:r>
              <a:rPr lang="en-US" dirty="0">
                <a:effectLst/>
                <a:latin typeface="Helvetica Neue" panose="02000503000000020004" pitchFamily="2" charset="0"/>
                <a:hlinkClick r:id="rId4"/>
              </a:rPr>
              <a:t>https://jcsm.aasm.org/doi/abs/10.5664/jcsm.10286</a:t>
            </a:r>
            <a:r>
              <a:rPr lang="en-US" dirty="0">
                <a:effectLst/>
                <a:latin typeface="Helvetica Neue" panose="02000503000000020004" pitchFamily="2" charset="0"/>
              </a:rPr>
              <a:t> perhaps sustained </a:t>
            </a:r>
            <a:r>
              <a:rPr lang="en-US" dirty="0" err="1">
                <a:effectLst/>
                <a:latin typeface="Helvetica Neue" panose="02000503000000020004" pitchFamily="2" charset="0"/>
              </a:rPr>
              <a:t>desat</a:t>
            </a:r>
            <a:r>
              <a:rPr lang="en-US" dirty="0">
                <a:effectLst/>
                <a:latin typeface="Helvetica Neue" panose="02000503000000020004" pitchFamily="2" charset="0"/>
              </a:rPr>
              <a:t> is the more relevant parameter? </a:t>
            </a:r>
          </a:p>
          <a:p>
            <a:r>
              <a:rPr lang="en-US" dirty="0"/>
              <a:t>OHS has more </a:t>
            </a:r>
            <a:r>
              <a:rPr lang="en-US" dirty="0" err="1"/>
              <a:t>phtn</a:t>
            </a:r>
            <a:r>
              <a:rPr lang="en-US" dirty="0"/>
              <a:t> </a:t>
            </a:r>
            <a:r>
              <a:rPr lang="en-US" dirty="0">
                <a:hlinkClick r:id="rId5"/>
              </a:rPr>
              <a:t>https://pubmed.ncbi.nlm.nih.gov/25370507/</a:t>
            </a:r>
            <a:r>
              <a:rPr lang="en-US" dirty="0"/>
              <a:t> </a:t>
            </a:r>
          </a:p>
        </p:txBody>
      </p:sp>
    </p:spTree>
    <p:extLst>
      <p:ext uri="{BB962C8B-B14F-4D97-AF65-F5344CB8AC3E}">
        <p14:creationId xmlns:p14="http://schemas.microsoft.com/office/powerpoint/2010/main" val="849766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EBB87D-1307-1E0F-ED42-610627DA26BF}"/>
              </a:ext>
            </a:extLst>
          </p:cNvPr>
          <p:cNvPicPr>
            <a:picLocks noChangeAspect="1"/>
          </p:cNvPicPr>
          <p:nvPr/>
        </p:nvPicPr>
        <p:blipFill>
          <a:blip r:embed="rId3"/>
          <a:stretch>
            <a:fillRect/>
          </a:stretch>
        </p:blipFill>
        <p:spPr>
          <a:xfrm>
            <a:off x="795357" y="0"/>
            <a:ext cx="10590802" cy="6851218"/>
          </a:xfrm>
          <a:prstGeom prst="rect">
            <a:avLst/>
          </a:prstGeom>
        </p:spPr>
      </p:pic>
      <p:sp>
        <p:nvSpPr>
          <p:cNvPr id="2" name="Rounded Rectangle 1">
            <a:extLst>
              <a:ext uri="{FF2B5EF4-FFF2-40B4-BE49-F238E27FC236}">
                <a16:creationId xmlns:a16="http://schemas.microsoft.com/office/drawing/2014/main" id="{B0951E68-6D98-20F4-22F2-385E70A03341}"/>
              </a:ext>
            </a:extLst>
          </p:cNvPr>
          <p:cNvSpPr/>
          <p:nvPr/>
        </p:nvSpPr>
        <p:spPr>
          <a:xfrm>
            <a:off x="1307592" y="563270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8265C27-C8DA-185C-E1BF-A5C21196FDFE}"/>
              </a:ext>
            </a:extLst>
          </p:cNvPr>
          <p:cNvCxnSpPr/>
          <p:nvPr/>
        </p:nvCxnSpPr>
        <p:spPr>
          <a:xfrm>
            <a:off x="1973657" y="2481001"/>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2CFB586-0E23-4A9D-239C-E962D18F4896}"/>
              </a:ext>
            </a:extLst>
          </p:cNvPr>
          <p:cNvCxnSpPr/>
          <p:nvPr/>
        </p:nvCxnSpPr>
        <p:spPr>
          <a:xfrm>
            <a:off x="1972060" y="2174714"/>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8A381B-8650-18EB-734E-B61B3CD4894F}"/>
              </a:ext>
            </a:extLst>
          </p:cNvPr>
          <p:cNvSpPr txBox="1"/>
          <p:nvPr/>
        </p:nvSpPr>
        <p:spPr>
          <a:xfrm>
            <a:off x="4471415" y="6300216"/>
            <a:ext cx="6565179" cy="369332"/>
          </a:xfrm>
          <a:prstGeom prst="rect">
            <a:avLst/>
          </a:prstGeom>
          <a:noFill/>
        </p:spPr>
        <p:txBody>
          <a:bodyPr wrap="square" rtlCol="0">
            <a:spAutoFit/>
          </a:bodyPr>
          <a:lstStyle/>
          <a:p>
            <a:r>
              <a:rPr lang="en-US" dirty="0"/>
              <a:t>90+% reduction in airflow with no respiratory effort throughout</a:t>
            </a:r>
          </a:p>
        </p:txBody>
      </p:sp>
      <p:sp>
        <p:nvSpPr>
          <p:cNvPr id="8" name="TextBox 7">
            <a:extLst>
              <a:ext uri="{FF2B5EF4-FFF2-40B4-BE49-F238E27FC236}">
                <a16:creationId xmlns:a16="http://schemas.microsoft.com/office/drawing/2014/main" id="{C1382389-AFCA-D6E7-C39F-7A2FEC2E0BFC}"/>
              </a:ext>
            </a:extLst>
          </p:cNvPr>
          <p:cNvSpPr txBox="1"/>
          <p:nvPr/>
        </p:nvSpPr>
        <p:spPr>
          <a:xfrm>
            <a:off x="4510104" y="5187341"/>
            <a:ext cx="6565179" cy="369332"/>
          </a:xfrm>
          <a:prstGeom prst="rect">
            <a:avLst/>
          </a:prstGeom>
          <a:noFill/>
        </p:spPr>
        <p:txBody>
          <a:bodyPr wrap="square" rtlCol="0">
            <a:spAutoFit/>
          </a:bodyPr>
          <a:lstStyle/>
          <a:p>
            <a:r>
              <a:rPr lang="en-US" dirty="0"/>
              <a:t>30+% reduction in airflow; 3-4% </a:t>
            </a:r>
            <a:r>
              <a:rPr lang="en-US" dirty="0" err="1"/>
              <a:t>desat</a:t>
            </a:r>
            <a:r>
              <a:rPr lang="en-US" dirty="0"/>
              <a:t> OR cortical arousal</a:t>
            </a:r>
          </a:p>
        </p:txBody>
      </p:sp>
      <p:sp>
        <p:nvSpPr>
          <p:cNvPr id="9" name="TextBox 8">
            <a:extLst>
              <a:ext uri="{FF2B5EF4-FFF2-40B4-BE49-F238E27FC236}">
                <a16:creationId xmlns:a16="http://schemas.microsoft.com/office/drawing/2014/main" id="{B5A4D0A5-75BC-C995-7EAC-1F6BD83655C2}"/>
              </a:ext>
            </a:extLst>
          </p:cNvPr>
          <p:cNvSpPr txBox="1"/>
          <p:nvPr/>
        </p:nvSpPr>
        <p:spPr>
          <a:xfrm>
            <a:off x="4488839" y="4577739"/>
            <a:ext cx="6565179" cy="369332"/>
          </a:xfrm>
          <a:prstGeom prst="rect">
            <a:avLst/>
          </a:prstGeom>
          <a:noFill/>
        </p:spPr>
        <p:txBody>
          <a:bodyPr wrap="square" rtlCol="0">
            <a:spAutoFit/>
          </a:bodyPr>
          <a:lstStyle/>
          <a:p>
            <a:r>
              <a:rPr lang="en-US" dirty="0"/>
              <a:t>90+% reduction in airflow with no respiratory effort throughout</a:t>
            </a:r>
          </a:p>
        </p:txBody>
      </p:sp>
      <p:sp>
        <p:nvSpPr>
          <p:cNvPr id="10" name="Left Brace 9">
            <a:extLst>
              <a:ext uri="{FF2B5EF4-FFF2-40B4-BE49-F238E27FC236}">
                <a16:creationId xmlns:a16="http://schemas.microsoft.com/office/drawing/2014/main" id="{CC0503C9-3FEE-8709-9BFA-AB778E086BBF}"/>
              </a:ext>
            </a:extLst>
          </p:cNvPr>
          <p:cNvSpPr/>
          <p:nvPr/>
        </p:nvSpPr>
        <p:spPr>
          <a:xfrm>
            <a:off x="2998383" y="1807355"/>
            <a:ext cx="106325" cy="786989"/>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365F7E80-1658-5915-E69D-521795053B7B}"/>
              </a:ext>
            </a:extLst>
          </p:cNvPr>
          <p:cNvSpPr/>
          <p:nvPr/>
        </p:nvSpPr>
        <p:spPr>
          <a:xfrm>
            <a:off x="3019648" y="492637"/>
            <a:ext cx="138223" cy="585216"/>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a:extLst>
              <a:ext uri="{FF2B5EF4-FFF2-40B4-BE49-F238E27FC236}">
                <a16:creationId xmlns:a16="http://schemas.microsoft.com/office/drawing/2014/main" id="{996939A9-8B2B-CEE2-E07D-36375D18FAF9}"/>
              </a:ext>
            </a:extLst>
          </p:cNvPr>
          <p:cNvSpPr/>
          <p:nvPr/>
        </p:nvSpPr>
        <p:spPr>
          <a:xfrm>
            <a:off x="3019648" y="1275034"/>
            <a:ext cx="85060" cy="292608"/>
          </a:xfrm>
          <a:prstGeom prst="leftBrace">
            <a:avLst/>
          </a:prstGeom>
          <a:ln w="444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2626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1DA8-15BE-FF1E-BC8B-66E4F5594DFB}"/>
              </a:ext>
            </a:extLst>
          </p:cNvPr>
          <p:cNvSpPr>
            <a:spLocks noGrp="1"/>
          </p:cNvSpPr>
          <p:nvPr>
            <p:ph type="title"/>
          </p:nvPr>
        </p:nvSpPr>
        <p:spPr/>
        <p:txBody>
          <a:bodyPr/>
          <a:lstStyle/>
          <a:p>
            <a:r>
              <a:rPr lang="en-US" dirty="0"/>
              <a:t>OSA and pulmonary hypertension</a:t>
            </a:r>
          </a:p>
        </p:txBody>
      </p:sp>
      <p:sp>
        <p:nvSpPr>
          <p:cNvPr id="3" name="Content Placeholder 2">
            <a:extLst>
              <a:ext uri="{FF2B5EF4-FFF2-40B4-BE49-F238E27FC236}">
                <a16:creationId xmlns:a16="http://schemas.microsoft.com/office/drawing/2014/main" id="{27461F90-7880-DADE-1F76-842F413B8D6F}"/>
              </a:ext>
            </a:extLst>
          </p:cNvPr>
          <p:cNvSpPr>
            <a:spLocks noGrp="1"/>
          </p:cNvSpPr>
          <p:nvPr>
            <p:ph idx="1"/>
          </p:nvPr>
        </p:nvSpPr>
        <p:spPr/>
        <p:txBody>
          <a:bodyPr/>
          <a:lstStyle/>
          <a:p>
            <a:r>
              <a:rPr lang="en-US" b="0" i="0" dirty="0">
                <a:solidFill>
                  <a:srgbClr val="000000"/>
                </a:solidFill>
                <a:effectLst/>
                <a:latin typeface="HelveticaNeue" panose="02000503000000020004" pitchFamily="2" charset="0"/>
              </a:rPr>
              <a:t>PH related to OSA is generally mild in the absence of additional cardiopulmonary disease, with average mean pulmonary artery pressure between 25 and 30 mm Hg and rarely exceeding 35 mm Hg</a:t>
            </a:r>
          </a:p>
          <a:p>
            <a:pPr lvl="1"/>
            <a:r>
              <a:rPr lang="en-US" dirty="0">
                <a:solidFill>
                  <a:srgbClr val="000000"/>
                </a:solidFill>
                <a:latin typeface="HelveticaNeue" panose="02000503000000020004" pitchFamily="2" charset="0"/>
              </a:rPr>
              <a:t>Separate out OHS?</a:t>
            </a:r>
            <a:endParaRPr lang="en-US" dirty="0"/>
          </a:p>
        </p:txBody>
      </p:sp>
      <p:pic>
        <p:nvPicPr>
          <p:cNvPr id="4" name="Picture 3">
            <a:extLst>
              <a:ext uri="{FF2B5EF4-FFF2-40B4-BE49-F238E27FC236}">
                <a16:creationId xmlns:a16="http://schemas.microsoft.com/office/drawing/2014/main" id="{8EE9F7C9-4001-F94F-1B59-1F42557187FE}"/>
              </a:ext>
            </a:extLst>
          </p:cNvPr>
          <p:cNvPicPr>
            <a:picLocks noChangeAspect="1"/>
          </p:cNvPicPr>
          <p:nvPr/>
        </p:nvPicPr>
        <p:blipFill>
          <a:blip r:embed="rId3"/>
          <a:stretch>
            <a:fillRect/>
          </a:stretch>
        </p:blipFill>
        <p:spPr>
          <a:xfrm>
            <a:off x="5962389" y="3272652"/>
            <a:ext cx="3063959" cy="3585347"/>
          </a:xfrm>
          <a:prstGeom prst="rect">
            <a:avLst/>
          </a:prstGeom>
        </p:spPr>
      </p:pic>
    </p:spTree>
    <p:extLst>
      <p:ext uri="{BB962C8B-B14F-4D97-AF65-F5344CB8AC3E}">
        <p14:creationId xmlns:p14="http://schemas.microsoft.com/office/powerpoint/2010/main" val="3489078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A06A-E547-3418-5113-275DD7277D40}"/>
              </a:ext>
            </a:extLst>
          </p:cNvPr>
          <p:cNvSpPr>
            <a:spLocks noGrp="1"/>
          </p:cNvSpPr>
          <p:nvPr>
            <p:ph type="title"/>
          </p:nvPr>
        </p:nvSpPr>
        <p:spPr/>
        <p:txBody>
          <a:bodyPr/>
          <a:lstStyle/>
          <a:p>
            <a:r>
              <a:rPr lang="en-US" dirty="0"/>
              <a:t>Does OSA increase cardiovascular risk? </a:t>
            </a:r>
          </a:p>
        </p:txBody>
      </p:sp>
      <p:sp>
        <p:nvSpPr>
          <p:cNvPr id="3" name="Content Placeholder 2">
            <a:extLst>
              <a:ext uri="{FF2B5EF4-FFF2-40B4-BE49-F238E27FC236}">
                <a16:creationId xmlns:a16="http://schemas.microsoft.com/office/drawing/2014/main" id="{35D0B26D-78FB-5CF1-98EF-80641C441E71}"/>
              </a:ext>
            </a:extLst>
          </p:cNvPr>
          <p:cNvSpPr>
            <a:spLocks noGrp="1"/>
          </p:cNvSpPr>
          <p:nvPr>
            <p:ph idx="1"/>
          </p:nvPr>
        </p:nvSpPr>
        <p:spPr/>
        <p:txBody>
          <a:bodyPr>
            <a:normAutofit/>
          </a:bodyPr>
          <a:lstStyle/>
          <a:p>
            <a:r>
              <a:rPr lang="en-US" dirty="0"/>
              <a:t>They are definitely </a:t>
            </a:r>
            <a:r>
              <a:rPr lang="en-US" dirty="0" err="1"/>
              <a:t>assocated</a:t>
            </a:r>
            <a:endParaRPr lang="en-US" dirty="0">
              <a:effectLst/>
              <a:latin typeface="Helvetica Neue" panose="02000503000000020004" pitchFamily="2" charset="0"/>
            </a:endParaRPr>
          </a:p>
          <a:p>
            <a:r>
              <a:rPr lang="en-US" dirty="0">
                <a:effectLst/>
                <a:latin typeface="Helvetica Neue" panose="02000503000000020004" pitchFamily="2" charset="0"/>
              </a:rPr>
              <a:t>Burden of hypoxemia </a:t>
            </a:r>
            <a:r>
              <a:rPr lang="en-US" dirty="0" err="1">
                <a:effectLst/>
                <a:latin typeface="Helvetica Neue" panose="02000503000000020004" pitchFamily="2" charset="0"/>
              </a:rPr>
              <a:t>meiates</a:t>
            </a:r>
            <a:r>
              <a:rPr lang="en-US" dirty="0">
                <a:effectLst/>
                <a:latin typeface="Helvetica Neue" panose="02000503000000020004" pitchFamily="2" charset="0"/>
              </a:rPr>
              <a:t> CV? data reviewed here </a:t>
            </a:r>
          </a:p>
          <a:p>
            <a:r>
              <a:rPr lang="en-US" dirty="0">
                <a:effectLst/>
                <a:latin typeface="Helvetica Neue" panose="02000503000000020004" pitchFamily="2" charset="0"/>
                <a:hlinkClick r:id="rId2"/>
              </a:rPr>
              <a:t>https://www.atsjournals.org/doi/epdf/10.1164/rccm.202307-1243ED?role=tab</a:t>
            </a:r>
            <a:r>
              <a:rPr lang="en-US" dirty="0">
                <a:effectLst/>
                <a:latin typeface="Helvetica Neue" panose="02000503000000020004" pitchFamily="2" charset="0"/>
              </a:rPr>
              <a:t> </a:t>
            </a:r>
          </a:p>
          <a:p>
            <a:r>
              <a:rPr lang="en-US" dirty="0"/>
              <a:t>Sleepy subtype?</a:t>
            </a:r>
          </a:p>
        </p:txBody>
      </p:sp>
    </p:spTree>
    <p:extLst>
      <p:ext uri="{BB962C8B-B14F-4D97-AF65-F5344CB8AC3E}">
        <p14:creationId xmlns:p14="http://schemas.microsoft.com/office/powerpoint/2010/main" val="3873453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4A5B-C68C-CA5D-D195-067CCE23CBC1}"/>
              </a:ext>
            </a:extLst>
          </p:cNvPr>
          <p:cNvSpPr>
            <a:spLocks noGrp="1"/>
          </p:cNvSpPr>
          <p:nvPr>
            <p:ph type="title"/>
          </p:nvPr>
        </p:nvSpPr>
        <p:spPr/>
        <p:txBody>
          <a:bodyPr/>
          <a:lstStyle/>
          <a:p>
            <a:r>
              <a:rPr lang="en-US" dirty="0"/>
              <a:t>Lots of SDB in heart failure</a:t>
            </a:r>
          </a:p>
        </p:txBody>
      </p:sp>
      <p:sp>
        <p:nvSpPr>
          <p:cNvPr id="3" name="Content Placeholder 2">
            <a:extLst>
              <a:ext uri="{FF2B5EF4-FFF2-40B4-BE49-F238E27FC236}">
                <a16:creationId xmlns:a16="http://schemas.microsoft.com/office/drawing/2014/main" id="{7BA394E8-1E36-3AEB-A138-2A6AFC778FEF}"/>
              </a:ext>
            </a:extLst>
          </p:cNvPr>
          <p:cNvSpPr>
            <a:spLocks noGrp="1"/>
          </p:cNvSpPr>
          <p:nvPr>
            <p:ph idx="1"/>
          </p:nvPr>
        </p:nvSpPr>
        <p:spPr/>
        <p:txBody>
          <a:bodyPr>
            <a:normAutofit fontScale="47500" lnSpcReduction="20000"/>
          </a:bodyPr>
          <a:lstStyle/>
          <a:p>
            <a:r>
              <a:rPr lang="en-US" dirty="0"/>
              <a:t>CSA -&gt; ASV?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&amp; SDB = historical estimates, 37-58% [probably even higher in UT]; </a:t>
            </a:r>
            <a:r>
              <a:rPr kumimoji="0" lang="en-US" altLang="en-US" sz="2800" b="0" i="0" u="none" strike="noStrike" cap="none" normalizeH="0" baseline="0" dirty="0" err="1">
                <a:ln>
                  <a:noFill/>
                </a:ln>
                <a:solidFill>
                  <a:schemeClr val="tx1"/>
                </a:solidFill>
                <a:effectLst/>
                <a:latin typeface="Helvetica Neue" panose="02000503000000020004" pitchFamily="2" charset="0"/>
              </a:rPr>
              <a:t>Artz</a:t>
            </a:r>
            <a:r>
              <a:rPr kumimoji="0" lang="en-US" altLang="en-US" sz="2800" b="0" i="0" u="none" strike="noStrike" cap="none" normalizeH="0" baseline="0" dirty="0">
                <a:ln>
                  <a:noFill/>
                </a:ln>
                <a:solidFill>
                  <a:schemeClr val="tx1"/>
                </a:solidFill>
                <a:effectLst/>
                <a:latin typeface="Helvetica Neue" panose="02000503000000020004" pitchFamily="2" charset="0"/>
              </a:rPr>
              <a:t> et al ESC Heart Failure 2022 </a:t>
            </a:r>
            <a:r>
              <a:rPr kumimoji="0" lang="en-US" altLang="en-US" sz="2800" b="0" i="0" u="none" strike="noStrike" cap="none" normalizeH="0" baseline="0" dirty="0">
                <a:ln>
                  <a:noFill/>
                </a:ln>
                <a:solidFill>
                  <a:schemeClr val="tx1"/>
                </a:solidFill>
                <a:effectLst/>
                <a:latin typeface="Helvetica Neue" panose="02000503000000020004" pitchFamily="2" charset="0"/>
                <a:hlinkClick r:id="rId2"/>
              </a:rPr>
              <a:t>https://pubmed.ncbi.nlm.nih.gov/36052740/</a:t>
            </a:r>
            <a:r>
              <a:rPr kumimoji="0" lang="en-US" altLang="en-US" sz="2800" b="0" i="0" u="none" strike="noStrike" cap="none" normalizeH="0" baseline="0" dirty="0">
                <a:ln>
                  <a:noFill/>
                </a:ln>
                <a:solidFill>
                  <a:schemeClr val="tx1"/>
                </a:solidFill>
                <a:effectLst/>
                <a:latin typeface="Helvetica Neue" panose="02000503000000020004" pitchFamily="2"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n= 3289 patients, used a threshold of AHI &gt; 15. HSAT (not able to differentiate hypopnea)</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Low prevalence in </a:t>
            </a: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vs </a:t>
            </a:r>
            <a:r>
              <a:rPr kumimoji="0" lang="en-US" altLang="en-US" sz="2800" b="0" i="0" u="none" strike="noStrike" cap="none" normalizeH="0" baseline="0" dirty="0" err="1">
                <a:ln>
                  <a:noFill/>
                </a:ln>
                <a:solidFill>
                  <a:schemeClr val="tx1"/>
                </a:solidFill>
                <a:effectLst/>
                <a:latin typeface="Helvetica Neue" panose="02000503000000020004" pitchFamily="2" charset="0"/>
              </a:rPr>
              <a:t>HFrEF</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Higher prevalence in Men.</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Has [ ] good figure of OSA vs CSA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Agrawal </a:t>
            </a:r>
            <a:r>
              <a:rPr kumimoji="0" lang="en-US" altLang="en-US" sz="2800" b="0" i="0" u="none" strike="noStrike" cap="none" normalizeH="0" baseline="0" dirty="0" err="1">
                <a:ln>
                  <a:noFill/>
                </a:ln>
                <a:solidFill>
                  <a:schemeClr val="tx1"/>
                </a:solidFill>
                <a:effectLst/>
                <a:latin typeface="Helvetica Neue" panose="02000503000000020004" pitchFamily="2" charset="0"/>
              </a:rPr>
              <a:t>AnnalsATS</a:t>
            </a:r>
            <a:r>
              <a:rPr kumimoji="0" lang="en-US" altLang="en-US" sz="2800" b="0" i="0" u="none" strike="noStrike" cap="none" normalizeH="0" baseline="0" dirty="0">
                <a:ln>
                  <a:noFill/>
                </a:ln>
                <a:solidFill>
                  <a:schemeClr val="tx1"/>
                </a:solidFill>
                <a:effectLst/>
                <a:latin typeface="Helvetica Neue" panose="02000503000000020004" pitchFamily="2" charset="0"/>
              </a:rPr>
              <a:t> 2023 - </a:t>
            </a:r>
            <a:r>
              <a:rPr kumimoji="0" lang="en-US" altLang="en-US" sz="2800" b="0" i="0" u="none" strike="noStrike" cap="none" normalizeH="0" baseline="0" dirty="0">
                <a:ln>
                  <a:noFill/>
                </a:ln>
                <a:solidFill>
                  <a:schemeClr val="tx1"/>
                </a:solidFill>
                <a:effectLst/>
                <a:latin typeface="Helvetica Neue" panose="02000503000000020004" pitchFamily="2" charset="0"/>
                <a:hlinkClick r:id="rId3"/>
              </a:rPr>
              <a:t>https://pubmed.ncbi.nlm.nih.gov/36375082/</a:t>
            </a:r>
            <a:r>
              <a:rPr kumimoji="0" lang="en-US" altLang="en-US" sz="2800" b="0" i="0" u="none" strike="noStrike" cap="none" normalizeH="0" baseline="0" dirty="0">
                <a:ln>
                  <a:noFill/>
                </a:ln>
                <a:solidFill>
                  <a:schemeClr val="tx1"/>
                </a:solidFill>
                <a:effectLst/>
                <a:latin typeface="Helvetica Neue" panose="02000503000000020004" pitchFamily="2" charset="0"/>
              </a:rPr>
              <a: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n= 2961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People w/ and w/o failure with CSA have higher mortality than OSA.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—&gt; particularly look for patients with low BMI</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Explain ventilation control: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Controller Gain = </a:t>
            </a:r>
            <a:r>
              <a:rPr kumimoji="0" lang="en-US" altLang="en-US" sz="2800" b="0" i="0" u="none" strike="noStrike" cap="none" normalizeH="0" baseline="0" dirty="0" err="1">
                <a:ln>
                  <a:noFill/>
                </a:ln>
                <a:solidFill>
                  <a:schemeClr val="tx1"/>
                </a:solidFill>
                <a:effectLst/>
                <a:latin typeface="Helvetica Neue" panose="02000503000000020004" pitchFamily="2" charset="0"/>
              </a:rPr>
              <a:t>chemoresponsiveness</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Plant gain = amount of ventilation needed to reach the apnea threshold.</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Helvetica Neue" panose="02000503000000020004" pitchFamily="2" charset="0"/>
              </a:rPr>
            </a:b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FACE HF</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SERVE-HF  = increased CV mortality with ASV</a:t>
            </a:r>
            <a:br>
              <a:rPr kumimoji="0" lang="en-US" altLang="en-US" sz="2800" b="0" i="0" u="none" strike="noStrike" cap="none" normalizeH="0" baseline="0" dirty="0">
                <a:ln>
                  <a:noFill/>
                </a:ln>
                <a:solidFill>
                  <a:schemeClr val="tx1"/>
                </a:solidFill>
                <a:effectLst/>
                <a:latin typeface="Helvetica Neue" panose="02000503000000020004" pitchFamily="2" charset="0"/>
              </a:rPr>
            </a:br>
            <a:r>
              <a:rPr kumimoji="0" lang="en-US" altLang="en-US" sz="2800" b="0" i="0" u="none" strike="noStrike" cap="none" normalizeH="0" baseline="0" dirty="0">
                <a:ln>
                  <a:noFill/>
                </a:ln>
                <a:solidFill>
                  <a:schemeClr val="tx1"/>
                </a:solidFill>
                <a:effectLst/>
                <a:latin typeface="Helvetica Neue" panose="02000503000000020004" pitchFamily="2" charset="0"/>
              </a:rPr>
              <a:t>CAT-HF JACC 2017 = subgroup with </a:t>
            </a:r>
            <a:r>
              <a:rPr kumimoji="0" lang="en-US" altLang="en-US" sz="2800" b="0" i="0" u="none" strike="noStrike" cap="none" normalizeH="0" baseline="0" dirty="0" err="1">
                <a:ln>
                  <a:noFill/>
                </a:ln>
                <a:solidFill>
                  <a:schemeClr val="tx1"/>
                </a:solidFill>
                <a:effectLst/>
                <a:latin typeface="Helvetica Neue" panose="02000503000000020004" pitchFamily="2" charset="0"/>
              </a:rPr>
              <a:t>HFpEF</a:t>
            </a:r>
            <a:r>
              <a:rPr kumimoji="0" lang="en-US" altLang="en-US" sz="2800" b="0" i="0" u="none" strike="noStrike" cap="none" normalizeH="0" baseline="0" dirty="0">
                <a:ln>
                  <a:noFill/>
                </a:ln>
                <a:solidFill>
                  <a:schemeClr val="tx1"/>
                </a:solidFill>
                <a:effectLst/>
                <a:latin typeface="Helvetica Neue" panose="02000503000000020004" pitchFamily="2" charset="0"/>
              </a:rPr>
              <a:t> </a:t>
            </a:r>
            <a:r>
              <a:rPr kumimoji="0" lang="en-US" altLang="en-US" sz="2800" b="0" i="0" u="none" strike="noStrike" cap="none" normalizeH="0" baseline="0" dirty="0" err="1">
                <a:ln>
                  <a:noFill/>
                </a:ln>
                <a:solidFill>
                  <a:schemeClr val="tx1"/>
                </a:solidFill>
                <a:effectLst/>
                <a:latin typeface="Helvetica Neue" panose="02000503000000020004" pitchFamily="2" charset="0"/>
              </a:rPr>
              <a:t>benefitS</a:t>
            </a:r>
            <a:r>
              <a:rPr kumimoji="0" lang="en-US" altLang="en-US" sz="2800" b="0" i="0" u="none" strike="noStrike" cap="none" normalizeH="0" baseline="0" dirty="0">
                <a:ln>
                  <a:noFill/>
                </a:ln>
                <a:solidFill>
                  <a:schemeClr val="tx1"/>
                </a:solidFill>
                <a:effectLst/>
                <a:latin typeface="Helvetica Neue" panose="02000503000000020004" pitchFamily="2" charset="0"/>
              </a:rPr>
              <a:t>? [ ] look into that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Helvetica Neue" panose="02000503000000020004" pitchFamily="2" charset="0"/>
              </a:rPr>
              <a:t>ADVENT-HF = neutral</a:t>
            </a:r>
            <a:endParaRPr kumimoji="0" lang="en-US" altLang="en-US" sz="2400" b="0" i="0" u="none" strike="noStrike" cap="none" normalizeH="0" baseline="0" dirty="0">
              <a:ln>
                <a:noFill/>
              </a:ln>
              <a:solidFill>
                <a:schemeClr val="tx1"/>
              </a:solidFill>
              <a:effectLst/>
            </a:endParaRPr>
          </a:p>
          <a:p>
            <a:endParaRPr lang="en-US" dirty="0"/>
          </a:p>
        </p:txBody>
      </p:sp>
      <p:pic>
        <p:nvPicPr>
          <p:cNvPr id="1028" name="Picture 4">
            <a:extLst>
              <a:ext uri="{FF2B5EF4-FFF2-40B4-BE49-F238E27FC236}">
                <a16:creationId xmlns:a16="http://schemas.microsoft.com/office/drawing/2014/main" id="{458344A2-EBEF-8BCC-37DD-CD62AF53CD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9732" y="1690688"/>
            <a:ext cx="4593167" cy="345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12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98A97-D00C-1324-1D37-755964E17162}"/>
              </a:ext>
            </a:extLst>
          </p:cNvPr>
          <p:cNvSpPr>
            <a:spLocks noGrp="1"/>
          </p:cNvSpPr>
          <p:nvPr>
            <p:ph type="title"/>
          </p:nvPr>
        </p:nvSpPr>
        <p:spPr/>
        <p:txBody>
          <a:bodyPr/>
          <a:lstStyle/>
          <a:p>
            <a:r>
              <a:rPr lang="en-US" dirty="0"/>
              <a:t>Adherence </a:t>
            </a:r>
          </a:p>
        </p:txBody>
      </p:sp>
      <p:sp>
        <p:nvSpPr>
          <p:cNvPr id="3" name="Content Placeholder 2">
            <a:extLst>
              <a:ext uri="{FF2B5EF4-FFF2-40B4-BE49-F238E27FC236}">
                <a16:creationId xmlns:a16="http://schemas.microsoft.com/office/drawing/2014/main" id="{374F456D-6EC5-0994-5A08-3C42BAE3FFB4}"/>
              </a:ext>
            </a:extLst>
          </p:cNvPr>
          <p:cNvSpPr>
            <a:spLocks noGrp="1"/>
          </p:cNvSpPr>
          <p:nvPr>
            <p:ph idx="1"/>
          </p:nvPr>
        </p:nvSpPr>
        <p:spPr/>
        <p:txBody>
          <a:bodyPr>
            <a:normAutofit lnSpcReduction="10000"/>
          </a:bodyPr>
          <a:lstStyle/>
          <a:p>
            <a:r>
              <a:rPr lang="en-US" i="1" dirty="0">
                <a:effectLst/>
                <a:latin typeface="Times"/>
              </a:rPr>
              <a:t>To be eligible for</a:t>
            </a:r>
            <a:endParaRPr lang="en-US" dirty="0">
              <a:effectLst/>
              <a:latin typeface="Times"/>
            </a:endParaRPr>
          </a:p>
          <a:p>
            <a:r>
              <a:rPr lang="en-US" i="1" dirty="0">
                <a:effectLst/>
                <a:latin typeface="Times"/>
              </a:rPr>
              <a:t>long-</a:t>
            </a:r>
            <a:r>
              <a:rPr lang="en-US" i="1" dirty="0" err="1">
                <a:effectLst/>
                <a:latin typeface="Times"/>
              </a:rPr>
              <a:t>termcoverage</a:t>
            </a:r>
            <a:r>
              <a:rPr lang="en-US" i="1" dirty="0">
                <a:effectLst/>
                <a:latin typeface="Times"/>
              </a:rPr>
              <a:t>, </a:t>
            </a:r>
            <a:r>
              <a:rPr lang="en-US" i="1" dirty="0" err="1">
                <a:effectLst/>
                <a:latin typeface="Times"/>
              </a:rPr>
              <a:t>CMSmandates</a:t>
            </a:r>
            <a:r>
              <a:rPr lang="en-US" i="1" dirty="0">
                <a:effectLst/>
                <a:latin typeface="Times"/>
              </a:rPr>
              <a:t> that</a:t>
            </a:r>
            <a:endParaRPr lang="en-US" dirty="0">
              <a:effectLst/>
              <a:latin typeface="Times"/>
            </a:endParaRPr>
          </a:p>
          <a:p>
            <a:r>
              <a:rPr lang="en-US" i="1" dirty="0">
                <a:effectLst/>
                <a:latin typeface="Times"/>
              </a:rPr>
              <a:t>bene</a:t>
            </a:r>
            <a:r>
              <a:rPr lang="en-US" i="1" dirty="0">
                <a:effectLst/>
                <a:latin typeface="Helvetica" pitchFamily="2" charset="0"/>
              </a:rPr>
              <a:t>fi</a:t>
            </a:r>
            <a:r>
              <a:rPr lang="en-US" i="1" dirty="0">
                <a:effectLst/>
                <a:latin typeface="Times"/>
              </a:rPr>
              <a:t>ciaries use PAP 4 or more hours per</a:t>
            </a:r>
            <a:endParaRPr lang="en-US" dirty="0">
              <a:effectLst/>
              <a:latin typeface="Times"/>
            </a:endParaRPr>
          </a:p>
          <a:p>
            <a:r>
              <a:rPr lang="en-US" i="1" dirty="0">
                <a:effectLst/>
                <a:latin typeface="Times"/>
              </a:rPr>
              <a:t>day for 70% of days over a continuous</a:t>
            </a:r>
            <a:endParaRPr lang="en-US" dirty="0">
              <a:effectLst/>
              <a:latin typeface="Times"/>
            </a:endParaRPr>
          </a:p>
          <a:p>
            <a:r>
              <a:rPr lang="en-US" i="1" dirty="0">
                <a:effectLst/>
                <a:latin typeface="Times"/>
              </a:rPr>
              <a:t>30-day period within the </a:t>
            </a:r>
            <a:r>
              <a:rPr lang="en-US" i="1" dirty="0">
                <a:effectLst/>
                <a:latin typeface="Helvetica" pitchFamily="2" charset="0"/>
              </a:rPr>
              <a:t>fi</a:t>
            </a:r>
            <a:r>
              <a:rPr lang="en-US" i="1" dirty="0">
                <a:effectLst/>
                <a:latin typeface="Times"/>
              </a:rPr>
              <a:t>rst 90 days of</a:t>
            </a:r>
            <a:endParaRPr lang="en-US" dirty="0">
              <a:effectLst/>
              <a:latin typeface="Times"/>
            </a:endParaRPr>
          </a:p>
          <a:p>
            <a:r>
              <a:rPr lang="en-US" i="1" dirty="0">
                <a:effectLst/>
                <a:latin typeface="Times"/>
              </a:rPr>
              <a:t>receiving the device (37). These rules have</a:t>
            </a:r>
            <a:endParaRPr lang="en-US" dirty="0">
              <a:effectLst/>
              <a:latin typeface="Times"/>
            </a:endParaRPr>
          </a:p>
          <a:p>
            <a:r>
              <a:rPr lang="en-US" i="1" dirty="0">
                <a:effectLst/>
                <a:latin typeface="Times"/>
              </a:rPr>
              <a:t>been widely adopted by other large insurance</a:t>
            </a:r>
            <a:endParaRPr lang="en-US" dirty="0">
              <a:effectLst/>
              <a:latin typeface="Times"/>
            </a:endParaRPr>
          </a:p>
          <a:p>
            <a:r>
              <a:rPr lang="en-US" i="1" dirty="0">
                <a:effectLst/>
                <a:latin typeface="Times"/>
              </a:rPr>
              <a:t>carriers across the United States without any</a:t>
            </a:r>
            <a:endParaRPr lang="en-US" dirty="0">
              <a:effectLst/>
              <a:latin typeface="Times"/>
            </a:endParaRPr>
          </a:p>
          <a:p>
            <a:r>
              <a:rPr lang="en-US" i="1" dirty="0">
                <a:effectLst/>
                <a:latin typeface="Times"/>
              </a:rPr>
              <a:t>validity testing.</a:t>
            </a:r>
            <a:endParaRPr lang="en-US" dirty="0">
              <a:effectLst/>
              <a:latin typeface="Times"/>
            </a:endParaRPr>
          </a:p>
          <a:p>
            <a:endParaRPr lang="en-US" dirty="0"/>
          </a:p>
        </p:txBody>
      </p:sp>
    </p:spTree>
    <p:extLst>
      <p:ext uri="{BB962C8B-B14F-4D97-AF65-F5344CB8AC3E}">
        <p14:creationId xmlns:p14="http://schemas.microsoft.com/office/powerpoint/2010/main" val="2429702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2D2F-0006-8468-D4BB-E1D3606167F8}"/>
              </a:ext>
            </a:extLst>
          </p:cNvPr>
          <p:cNvSpPr>
            <a:spLocks noGrp="1"/>
          </p:cNvSpPr>
          <p:nvPr>
            <p:ph type="title"/>
          </p:nvPr>
        </p:nvSpPr>
        <p:spPr/>
        <p:txBody>
          <a:bodyPr/>
          <a:lstStyle/>
          <a:p>
            <a:endParaRPr lang="en-US"/>
          </a:p>
        </p:txBody>
      </p:sp>
      <p:pic>
        <p:nvPicPr>
          <p:cNvPr id="5" name="Content Placeholder 4" descr="A close-up of a screen&#10;&#10;Description automatically generated">
            <a:extLst>
              <a:ext uri="{FF2B5EF4-FFF2-40B4-BE49-F238E27FC236}">
                <a16:creationId xmlns:a16="http://schemas.microsoft.com/office/drawing/2014/main" id="{016E45B8-22F2-B42D-97A9-51D8C4F1E618}"/>
              </a:ext>
            </a:extLst>
          </p:cNvPr>
          <p:cNvPicPr>
            <a:picLocks noGrp="1" noChangeAspect="1"/>
          </p:cNvPicPr>
          <p:nvPr>
            <p:ph idx="1"/>
          </p:nvPr>
        </p:nvPicPr>
        <p:blipFill>
          <a:blip r:embed="rId2"/>
          <a:stretch>
            <a:fillRect/>
          </a:stretch>
        </p:blipFill>
        <p:spPr>
          <a:xfrm>
            <a:off x="2208329" y="1825625"/>
            <a:ext cx="7775341" cy="4351338"/>
          </a:xfrm>
        </p:spPr>
      </p:pic>
    </p:spTree>
    <p:extLst>
      <p:ext uri="{BB962C8B-B14F-4D97-AF65-F5344CB8AC3E}">
        <p14:creationId xmlns:p14="http://schemas.microsoft.com/office/powerpoint/2010/main" val="59023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E7AE-6516-F64F-DE2C-8AE71F12B2B0}"/>
              </a:ext>
            </a:extLst>
          </p:cNvPr>
          <p:cNvSpPr>
            <a:spLocks noGrp="1"/>
          </p:cNvSpPr>
          <p:nvPr>
            <p:ph type="title"/>
          </p:nvPr>
        </p:nvSpPr>
        <p:spPr/>
        <p:txBody>
          <a:bodyPr>
            <a:normAutofit fontScale="90000"/>
          </a:bodyPr>
          <a:lstStyle/>
          <a:p>
            <a:r>
              <a:rPr lang="en-US" dirty="0"/>
              <a:t>Reasons not to get a Sleep study (analogous to why not to get a TTE while most congested)</a:t>
            </a:r>
          </a:p>
        </p:txBody>
      </p:sp>
      <p:pic>
        <p:nvPicPr>
          <p:cNvPr id="5" name="Content Placeholder 4" descr="A screen with text on it&#10;&#10;Description automatically generated">
            <a:extLst>
              <a:ext uri="{FF2B5EF4-FFF2-40B4-BE49-F238E27FC236}">
                <a16:creationId xmlns:a16="http://schemas.microsoft.com/office/drawing/2014/main" id="{C609A58B-6DFD-A3B1-A7D8-9334893D393A}"/>
              </a:ext>
            </a:extLst>
          </p:cNvPr>
          <p:cNvPicPr>
            <a:picLocks noGrp="1" noChangeAspect="1"/>
          </p:cNvPicPr>
          <p:nvPr>
            <p:ph idx="1"/>
          </p:nvPr>
        </p:nvPicPr>
        <p:blipFill>
          <a:blip r:embed="rId3"/>
          <a:stretch>
            <a:fillRect/>
          </a:stretch>
        </p:blipFill>
        <p:spPr>
          <a:xfrm>
            <a:off x="3195108" y="1825625"/>
            <a:ext cx="5801784" cy="4351338"/>
          </a:xfrm>
        </p:spPr>
      </p:pic>
    </p:spTree>
    <p:extLst>
      <p:ext uri="{BB962C8B-B14F-4D97-AF65-F5344CB8AC3E}">
        <p14:creationId xmlns:p14="http://schemas.microsoft.com/office/powerpoint/2010/main" val="4028623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EC1A-C719-0D7B-D607-768EF6F4094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D19C44AA-0A26-81E0-7FE2-A1DCA06FCB69}"/>
              </a:ext>
            </a:extLst>
          </p:cNvPr>
          <p:cNvPicPr>
            <a:picLocks noGrp="1" noChangeAspect="1"/>
          </p:cNvPicPr>
          <p:nvPr>
            <p:ph idx="1"/>
          </p:nvPr>
        </p:nvPicPr>
        <p:blipFill>
          <a:blip r:embed="rId2"/>
          <a:stretch>
            <a:fillRect/>
          </a:stretch>
        </p:blipFill>
        <p:spPr>
          <a:xfrm rot="16200000">
            <a:off x="5092120" y="1825625"/>
            <a:ext cx="2007760" cy="4351338"/>
          </a:xfrm>
        </p:spPr>
      </p:pic>
      <p:pic>
        <p:nvPicPr>
          <p:cNvPr id="3" name="Content Placeholder 4" descr="A screenshot of a computer&#10;&#10;Description automatically generated">
            <a:extLst>
              <a:ext uri="{FF2B5EF4-FFF2-40B4-BE49-F238E27FC236}">
                <a16:creationId xmlns:a16="http://schemas.microsoft.com/office/drawing/2014/main" id="{4C5C82A2-79D1-492C-854C-A0479EC281A8}"/>
              </a:ext>
            </a:extLst>
          </p:cNvPr>
          <p:cNvPicPr>
            <a:picLocks noChangeAspect="1"/>
          </p:cNvPicPr>
          <p:nvPr/>
        </p:nvPicPr>
        <p:blipFill>
          <a:blip r:embed="rId2"/>
          <a:stretch>
            <a:fillRect/>
          </a:stretch>
        </p:blipFill>
        <p:spPr>
          <a:xfrm rot="16200000">
            <a:off x="3964329" y="-1325111"/>
            <a:ext cx="5167312" cy="11198909"/>
          </a:xfrm>
          <a:prstGeom prst="rect">
            <a:avLst/>
          </a:prstGeom>
        </p:spPr>
      </p:pic>
    </p:spTree>
    <p:extLst>
      <p:ext uri="{BB962C8B-B14F-4D97-AF65-F5344CB8AC3E}">
        <p14:creationId xmlns:p14="http://schemas.microsoft.com/office/powerpoint/2010/main" val="2593864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1213-4F0A-B940-9515-83EF61E7FA31}"/>
              </a:ext>
            </a:extLst>
          </p:cNvPr>
          <p:cNvSpPr>
            <a:spLocks noGrp="1"/>
          </p:cNvSpPr>
          <p:nvPr>
            <p:ph type="title"/>
          </p:nvPr>
        </p:nvSpPr>
        <p:spPr/>
        <p:txBody>
          <a:bodyPr>
            <a:normAutofit fontScale="90000"/>
          </a:bodyPr>
          <a:lstStyle/>
          <a:p>
            <a:r>
              <a:rPr lang="en-US" dirty="0"/>
              <a:t>Chest 2021 </a:t>
            </a:r>
            <a:r>
              <a:rPr lang="en-US" dirty="0" err="1"/>
              <a:t>Noct</a:t>
            </a:r>
            <a:r>
              <a:rPr lang="en-US" dirty="0"/>
              <a:t> o2 rev - DOI: https://</a:t>
            </a:r>
            <a:r>
              <a:rPr lang="en-US" dirty="0" err="1"/>
              <a:t>doi.org</a:t>
            </a:r>
            <a:r>
              <a:rPr lang="en-US" dirty="0"/>
              <a:t>/10.1016/j.chest.2021.02.017</a:t>
            </a:r>
            <a:br>
              <a:rPr lang="en-US" dirty="0"/>
            </a:br>
            <a:endParaRPr lang="en-US" dirty="0"/>
          </a:p>
        </p:txBody>
      </p:sp>
      <p:sp>
        <p:nvSpPr>
          <p:cNvPr id="3" name="Content Placeholder 2">
            <a:extLst>
              <a:ext uri="{FF2B5EF4-FFF2-40B4-BE49-F238E27FC236}">
                <a16:creationId xmlns:a16="http://schemas.microsoft.com/office/drawing/2014/main" id="{FE6DFB88-6241-A44D-84B0-122CEAF6FAC9}"/>
              </a:ext>
            </a:extLst>
          </p:cNvPr>
          <p:cNvSpPr>
            <a:spLocks noGrp="1"/>
          </p:cNvSpPr>
          <p:nvPr>
            <p:ph idx="1"/>
          </p:nvPr>
        </p:nvSpPr>
        <p:spPr/>
        <p:txBody>
          <a:bodyPr>
            <a:normAutofit fontScale="92500" lnSpcReduction="20000"/>
          </a:bodyPr>
          <a:lstStyle/>
          <a:p>
            <a:r>
              <a:rPr lang="en-US" dirty="0"/>
              <a:t>29-66 % of patients with COPD have OSA 37-41</a:t>
            </a:r>
          </a:p>
          <a:p>
            <a:r>
              <a:rPr lang="en-US" dirty="0"/>
              <a:t>Conflicting results about O2 effect OSA generally – no direct evidence to overlap</a:t>
            </a:r>
          </a:p>
          <a:p>
            <a:pPr lvl="1"/>
            <a:r>
              <a:rPr lang="en-US" dirty="0"/>
              <a:t>O2 therapy doesn’t seem to increase risk of hypercapnia - NSO therapy at 2 L/min reduced the episodes of desaturation per hour and the time spent in desaturation, but there were no differences between air and oxygen in episodes of SDB per hour, the duration of episodes of SDB, baseline sleeping PaCO2 , or PaCO2  during episodes of desaturation or SDB (</a:t>
            </a:r>
            <a:r>
              <a:rPr lang="en-US" dirty="0">
                <a:hlinkClick r:id="rId3"/>
              </a:rPr>
              <a:t>https://www.sciencedirect.com/science/article/abs/pii/S0012369216310984</a:t>
            </a:r>
            <a:r>
              <a:rPr lang="en-US" dirty="0"/>
              <a:t>) , 44.  (Goldstein RS, </a:t>
            </a:r>
            <a:r>
              <a:rPr lang="en-US" dirty="0" err="1"/>
              <a:t>Ramcharan</a:t>
            </a:r>
            <a:r>
              <a:rPr lang="en-US" dirty="0"/>
              <a:t> V, Bowes G, McNicholas WT, Bradley D, Phillipson EA. Effect of supplemental nocturnal oxygen on gas exchange in patients with severe obstructive lung disease. N </a:t>
            </a:r>
            <a:r>
              <a:rPr lang="en-US" dirty="0" err="1"/>
              <a:t>Engl</a:t>
            </a:r>
            <a:r>
              <a:rPr lang="en-US" dirty="0"/>
              <a:t> J Med. 1984;310(7):425-429.)</a:t>
            </a:r>
          </a:p>
          <a:p>
            <a:pPr lvl="1"/>
            <a:r>
              <a:rPr lang="en-US" dirty="0"/>
              <a:t>In one study, elevated venous bicarbonate, a surrogate of hypercapnia, was noted in patients with OSA (not just overlap) receiving NSO - https://</a:t>
            </a:r>
            <a:r>
              <a:rPr lang="en-US" dirty="0" err="1"/>
              <a:t>www.atsjournals.org</a:t>
            </a:r>
            <a:r>
              <a:rPr lang="en-US" dirty="0"/>
              <a:t>/</a:t>
            </a:r>
            <a:r>
              <a:rPr lang="en-US" dirty="0" err="1"/>
              <a:t>doi</a:t>
            </a:r>
            <a:r>
              <a:rPr lang="en-US" dirty="0"/>
              <a:t>/10.1164/rccm.201802-0240OC</a:t>
            </a:r>
          </a:p>
          <a:p>
            <a:endParaRPr lang="en-US" dirty="0"/>
          </a:p>
        </p:txBody>
      </p:sp>
    </p:spTree>
    <p:extLst>
      <p:ext uri="{BB962C8B-B14F-4D97-AF65-F5344CB8AC3E}">
        <p14:creationId xmlns:p14="http://schemas.microsoft.com/office/powerpoint/2010/main" val="456394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BA3D-2050-8AE3-5DC0-3F9DE08099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D99677-5CC6-ACC6-B797-2D50D626A34D}"/>
              </a:ext>
            </a:extLst>
          </p:cNvPr>
          <p:cNvSpPr>
            <a:spLocks noGrp="1"/>
          </p:cNvSpPr>
          <p:nvPr>
            <p:ph idx="1"/>
          </p:nvPr>
        </p:nvSpPr>
        <p:spPr/>
        <p:txBody>
          <a:bodyPr/>
          <a:lstStyle/>
          <a:p>
            <a:r>
              <a:rPr lang="en-US" dirty="0"/>
              <a:t>Should you get a nocturnal oximetry to diagnose overlap syndrome in your patient with COPD? No https://</a:t>
            </a:r>
            <a:r>
              <a:rPr lang="en-US" dirty="0" err="1"/>
              <a:t>pubmed.ncbi.nlm.nih.gov</a:t>
            </a:r>
            <a:r>
              <a:rPr lang="en-US" dirty="0"/>
              <a:t>/31995805/</a:t>
            </a:r>
          </a:p>
          <a:p>
            <a:r>
              <a:rPr lang="en-US" dirty="0"/>
              <a:t> </a:t>
            </a:r>
          </a:p>
        </p:txBody>
      </p:sp>
    </p:spTree>
    <p:extLst>
      <p:ext uri="{BB962C8B-B14F-4D97-AF65-F5344CB8AC3E}">
        <p14:creationId xmlns:p14="http://schemas.microsoft.com/office/powerpoint/2010/main" val="3301722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67E799-6ADC-C49A-31BB-309354C6DE0F}"/>
              </a:ext>
            </a:extLst>
          </p:cNvPr>
          <p:cNvPicPr>
            <a:picLocks noGrp="1" noChangeAspect="1"/>
          </p:cNvPicPr>
          <p:nvPr>
            <p:ph idx="1"/>
          </p:nvPr>
        </p:nvPicPr>
        <p:blipFill rotWithShape="1">
          <a:blip r:embed="rId3"/>
          <a:srcRect t="14882"/>
          <a:stretch/>
        </p:blipFill>
        <p:spPr>
          <a:xfrm>
            <a:off x="1" y="2379945"/>
            <a:ext cx="12134096" cy="2981195"/>
          </a:xfrm>
          <a:prstGeom prst="rect">
            <a:avLst/>
          </a:prstGeom>
        </p:spPr>
      </p:pic>
    </p:spTree>
    <p:extLst>
      <p:ext uri="{BB962C8B-B14F-4D97-AF65-F5344CB8AC3E}">
        <p14:creationId xmlns:p14="http://schemas.microsoft.com/office/powerpoint/2010/main" val="234127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65867F-3CAC-A01F-3DAE-00E564F7FAAB}"/>
              </a:ext>
            </a:extLst>
          </p:cNvPr>
          <p:cNvPicPr>
            <a:picLocks noGrp="1" noChangeAspect="1"/>
          </p:cNvPicPr>
          <p:nvPr>
            <p:ph idx="1"/>
          </p:nvPr>
        </p:nvPicPr>
        <p:blipFill>
          <a:blip r:embed="rId3"/>
          <a:stretch>
            <a:fillRect/>
          </a:stretch>
        </p:blipFill>
        <p:spPr>
          <a:xfrm>
            <a:off x="585440" y="37578"/>
            <a:ext cx="10786608" cy="6789107"/>
          </a:xfrm>
          <a:prstGeom prst="rect">
            <a:avLst/>
          </a:prstGeom>
        </p:spPr>
      </p:pic>
    </p:spTree>
    <p:extLst>
      <p:ext uri="{BB962C8B-B14F-4D97-AF65-F5344CB8AC3E}">
        <p14:creationId xmlns:p14="http://schemas.microsoft.com/office/powerpoint/2010/main" val="4190509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DF387-A5BE-428A-E68B-5F4AE180613E}"/>
              </a:ext>
            </a:extLst>
          </p:cNvPr>
          <p:cNvSpPr>
            <a:spLocks noGrp="1"/>
          </p:cNvSpPr>
          <p:nvPr>
            <p:ph type="title"/>
          </p:nvPr>
        </p:nvSpPr>
        <p:spPr/>
        <p:txBody>
          <a:bodyPr/>
          <a:lstStyle/>
          <a:p>
            <a:r>
              <a:rPr lang="en-US" dirty="0"/>
              <a:t>Does O2 treat OSA? 	Yes and No</a:t>
            </a:r>
          </a:p>
        </p:txBody>
      </p:sp>
      <p:sp>
        <p:nvSpPr>
          <p:cNvPr id="3" name="Content Placeholder 2">
            <a:extLst>
              <a:ext uri="{FF2B5EF4-FFF2-40B4-BE49-F238E27FC236}">
                <a16:creationId xmlns:a16="http://schemas.microsoft.com/office/drawing/2014/main" id="{F76BD30E-8878-9FF4-2394-DBBB62A250D1}"/>
              </a:ext>
            </a:extLst>
          </p:cNvPr>
          <p:cNvSpPr>
            <a:spLocks noGrp="1"/>
          </p:cNvSpPr>
          <p:nvPr>
            <p:ph idx="1"/>
          </p:nvPr>
        </p:nvSpPr>
        <p:spPr/>
        <p:txBody>
          <a:bodyPr/>
          <a:lstStyle/>
          <a:p>
            <a:r>
              <a:rPr lang="en-US" dirty="0"/>
              <a:t>Yes: post-operative, and at elevation </a:t>
            </a:r>
          </a:p>
          <a:p>
            <a:r>
              <a:rPr lang="en-US" dirty="0"/>
              <a:t>No: we don’t know if that has any meaningful impact on anything important, and O2 is actually probably more expensive, even if better tolerated. 	</a:t>
            </a:r>
          </a:p>
        </p:txBody>
      </p:sp>
    </p:spTree>
    <p:extLst>
      <p:ext uri="{BB962C8B-B14F-4D97-AF65-F5344CB8AC3E}">
        <p14:creationId xmlns:p14="http://schemas.microsoft.com/office/powerpoint/2010/main" val="3416268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6F93-394D-AEF8-4A56-1EBB209E122A}"/>
              </a:ext>
            </a:extLst>
          </p:cNvPr>
          <p:cNvSpPr>
            <a:spLocks noGrp="1"/>
          </p:cNvSpPr>
          <p:nvPr>
            <p:ph type="title"/>
          </p:nvPr>
        </p:nvSpPr>
        <p:spPr/>
        <p:txBody>
          <a:bodyPr/>
          <a:lstStyle/>
          <a:p>
            <a:r>
              <a:rPr lang="en-US" dirty="0"/>
              <a:t>CPAP and OSA </a:t>
            </a:r>
          </a:p>
        </p:txBody>
      </p:sp>
      <p:sp>
        <p:nvSpPr>
          <p:cNvPr id="3" name="Content Placeholder 2">
            <a:extLst>
              <a:ext uri="{FF2B5EF4-FFF2-40B4-BE49-F238E27FC236}">
                <a16:creationId xmlns:a16="http://schemas.microsoft.com/office/drawing/2014/main" id="{2B60C209-6221-E061-0DCF-051BF85A7C42}"/>
              </a:ext>
            </a:extLst>
          </p:cNvPr>
          <p:cNvSpPr>
            <a:spLocks noGrp="1"/>
          </p:cNvSpPr>
          <p:nvPr>
            <p:ph idx="1"/>
          </p:nvPr>
        </p:nvSpPr>
        <p:spPr/>
        <p:txBody>
          <a:bodyPr/>
          <a:lstStyle/>
          <a:p>
            <a:r>
              <a:rPr lang="en-US" dirty="0">
                <a:hlinkClick r:id="rId2"/>
              </a:rPr>
              <a:t>https://journals.lww.com/cardiologyinreview/abstract/9900/effect_of_continuous_positive_airway_pressure.108.aspx</a:t>
            </a:r>
            <a:endParaRPr lang="en-US" dirty="0"/>
          </a:p>
          <a:p>
            <a:r>
              <a:rPr lang="en-US" dirty="0">
                <a:hlinkClick r:id="rId3"/>
              </a:rPr>
              <a:t>https://www.ncbi.nlm.nih.gov/pmc/articles/PMC7642642/</a:t>
            </a:r>
            <a:endParaRPr lang="en-US" dirty="0"/>
          </a:p>
          <a:p>
            <a:endParaRPr lang="en-US" dirty="0"/>
          </a:p>
        </p:txBody>
      </p:sp>
    </p:spTree>
    <p:extLst>
      <p:ext uri="{BB962C8B-B14F-4D97-AF65-F5344CB8AC3E}">
        <p14:creationId xmlns:p14="http://schemas.microsoft.com/office/powerpoint/2010/main" val="3850420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7B8D-31A8-14FD-BA07-237E2BB1B077}"/>
              </a:ext>
            </a:extLst>
          </p:cNvPr>
          <p:cNvSpPr>
            <a:spLocks noGrp="1"/>
          </p:cNvSpPr>
          <p:nvPr>
            <p:ph type="title"/>
          </p:nvPr>
        </p:nvSpPr>
        <p:spPr/>
        <p:txBody>
          <a:bodyPr/>
          <a:lstStyle/>
          <a:p>
            <a:r>
              <a:rPr lang="en-US" dirty="0"/>
              <a:t>Is unexplained exertional intolerance a reason to look for OSA?</a:t>
            </a:r>
          </a:p>
        </p:txBody>
      </p:sp>
      <p:sp>
        <p:nvSpPr>
          <p:cNvPr id="3" name="Content Placeholder 2">
            <a:extLst>
              <a:ext uri="{FF2B5EF4-FFF2-40B4-BE49-F238E27FC236}">
                <a16:creationId xmlns:a16="http://schemas.microsoft.com/office/drawing/2014/main" id="{182C86D1-2F38-D0C0-A007-EC690DC13782}"/>
              </a:ext>
            </a:extLst>
          </p:cNvPr>
          <p:cNvSpPr>
            <a:spLocks noGrp="1"/>
          </p:cNvSpPr>
          <p:nvPr>
            <p:ph idx="1"/>
          </p:nvPr>
        </p:nvSpPr>
        <p:spPr/>
        <p:txBody>
          <a:bodyPr/>
          <a:lstStyle/>
          <a:p>
            <a:r>
              <a:rPr lang="en-US" b="0" i="0" u="none" strike="noStrike" dirty="0">
                <a:solidFill>
                  <a:srgbClr val="0272B1"/>
                </a:solidFill>
                <a:effectLst/>
                <a:latin typeface="ElsevierSans"/>
                <a:hlinkClick r:id="rId2" tooltip="Persistent link using digital object identifier"/>
              </a:rPr>
              <a:t>https://doi.org/10.1016/j.chest.2022.09.027</a:t>
            </a:r>
            <a:r>
              <a:rPr lang="en-US" b="0" i="0" u="none" strike="noStrike" dirty="0">
                <a:solidFill>
                  <a:srgbClr val="0272B1"/>
                </a:solidFill>
                <a:effectLst/>
                <a:latin typeface="ElsevierSans"/>
              </a:rPr>
              <a:t> </a:t>
            </a:r>
          </a:p>
          <a:p>
            <a:r>
              <a:rPr lang="en-US" dirty="0">
                <a:solidFill>
                  <a:srgbClr val="0272B1"/>
                </a:solidFill>
                <a:latin typeface="ElsevierSans"/>
              </a:rPr>
              <a:t>I think, not entirely clear? </a:t>
            </a:r>
            <a:endParaRPr lang="en-US" dirty="0"/>
          </a:p>
        </p:txBody>
      </p:sp>
    </p:spTree>
    <p:extLst>
      <p:ext uri="{BB962C8B-B14F-4D97-AF65-F5344CB8AC3E}">
        <p14:creationId xmlns:p14="http://schemas.microsoft.com/office/powerpoint/2010/main" val="29440738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A35E-FCFA-5FD7-5871-114D6DD915CF}"/>
              </a:ext>
            </a:extLst>
          </p:cNvPr>
          <p:cNvSpPr>
            <a:spLocks noGrp="1"/>
          </p:cNvSpPr>
          <p:nvPr>
            <p:ph type="title"/>
          </p:nvPr>
        </p:nvSpPr>
        <p:spPr/>
        <p:txBody>
          <a:bodyPr/>
          <a:lstStyle/>
          <a:p>
            <a:r>
              <a:rPr lang="en-US" dirty="0"/>
              <a:t>VCO2</a:t>
            </a:r>
          </a:p>
        </p:txBody>
      </p:sp>
      <p:sp>
        <p:nvSpPr>
          <p:cNvPr id="3" name="Content Placeholder 2">
            <a:extLst>
              <a:ext uri="{FF2B5EF4-FFF2-40B4-BE49-F238E27FC236}">
                <a16:creationId xmlns:a16="http://schemas.microsoft.com/office/drawing/2014/main" id="{F6D85E32-6378-F052-0822-13CC1608A49B}"/>
              </a:ext>
            </a:extLst>
          </p:cNvPr>
          <p:cNvSpPr>
            <a:spLocks noGrp="1"/>
          </p:cNvSpPr>
          <p:nvPr>
            <p:ph idx="1"/>
          </p:nvPr>
        </p:nvSpPr>
        <p:spPr/>
        <p:txBody>
          <a:bodyPr>
            <a:normAutofit lnSpcReduction="10000"/>
          </a:bodyPr>
          <a:lstStyle/>
          <a:p>
            <a:r>
              <a:rPr lang="en-US" i="1" dirty="0">
                <a:effectLst/>
                <a:latin typeface="Times"/>
              </a:rPr>
              <a:t>even when at rest the cellular production of CO2 is</a:t>
            </a:r>
            <a:endParaRPr lang="en-US" dirty="0">
              <a:effectLst/>
              <a:latin typeface="Times"/>
            </a:endParaRPr>
          </a:p>
          <a:p>
            <a:r>
              <a:rPr lang="en-US" i="1" dirty="0">
                <a:effectLst/>
                <a:latin typeface="Times"/>
              </a:rPr>
              <a:t>prodigious, approximating 10 mmol/min and yielding aVCO2</a:t>
            </a:r>
            <a:endParaRPr lang="en-US" dirty="0">
              <a:effectLst/>
              <a:latin typeface="Times"/>
            </a:endParaRPr>
          </a:p>
          <a:p>
            <a:r>
              <a:rPr lang="en-US" i="1" dirty="0">
                <a:effectLst/>
                <a:latin typeface="Times"/>
              </a:rPr>
              <a:t>of about 0.2 liter/min for a fit 70 kg person. Any reduction in</a:t>
            </a:r>
            <a:endParaRPr lang="en-US" dirty="0">
              <a:effectLst/>
              <a:latin typeface="Times"/>
            </a:endParaRPr>
          </a:p>
          <a:p>
            <a:r>
              <a:rPr lang="en-US" i="1" dirty="0">
                <a:effectLst/>
                <a:latin typeface="Times"/>
              </a:rPr>
              <a:t>the ability of the respiratory system to eliminate CO2 at the</a:t>
            </a:r>
            <a:endParaRPr lang="en-US" dirty="0">
              <a:effectLst/>
              <a:latin typeface="Times"/>
            </a:endParaRPr>
          </a:p>
          <a:p>
            <a:r>
              <a:rPr lang="en-US" i="1" dirty="0">
                <a:effectLst/>
                <a:latin typeface="Times"/>
              </a:rPr>
              <a:t>lungs results in rapid acidification of the blood and tissues.</a:t>
            </a:r>
            <a:endParaRPr lang="en-US" dirty="0">
              <a:effectLst/>
              <a:latin typeface="Times"/>
            </a:endParaRPr>
          </a:p>
          <a:p>
            <a:r>
              <a:rPr lang="en-US" i="1" dirty="0">
                <a:effectLst/>
                <a:latin typeface="Times"/>
              </a:rPr>
              <a:t>The situation becomes more profound with exercise. VCO2</a:t>
            </a:r>
            <a:endParaRPr lang="en-US" dirty="0">
              <a:effectLst/>
              <a:latin typeface="Times"/>
            </a:endParaRPr>
          </a:p>
          <a:p>
            <a:r>
              <a:rPr lang="en-US" i="1" dirty="0">
                <a:effectLst/>
                <a:latin typeface="Times"/>
              </a:rPr>
              <a:t>can increase 30-fold with high-intensity exercise, reflecting</a:t>
            </a:r>
            <a:endParaRPr lang="en-US" dirty="0">
              <a:effectLst/>
              <a:latin typeface="Times"/>
            </a:endParaRPr>
          </a:p>
          <a:p>
            <a:r>
              <a:rPr lang="en-US" i="1" dirty="0">
                <a:effectLst/>
                <a:latin typeface="Times"/>
              </a:rPr>
              <a:t>both the high rate of skeletal muscle CO2 production and acid</a:t>
            </a:r>
            <a:endParaRPr lang="en-US" dirty="0">
              <a:effectLst/>
              <a:latin typeface="Times"/>
            </a:endParaRPr>
          </a:p>
          <a:p>
            <a:r>
              <a:rPr lang="en-US" i="1" dirty="0">
                <a:effectLst/>
                <a:latin typeface="Times"/>
              </a:rPr>
              <a:t>titration of CO2 stores.</a:t>
            </a:r>
            <a:endParaRPr lang="en-US" dirty="0">
              <a:effectLst/>
              <a:latin typeface="Times"/>
            </a:endParaRPr>
          </a:p>
          <a:p>
            <a:endParaRPr lang="en-US" dirty="0"/>
          </a:p>
        </p:txBody>
      </p:sp>
    </p:spTree>
    <p:extLst>
      <p:ext uri="{BB962C8B-B14F-4D97-AF65-F5344CB8AC3E}">
        <p14:creationId xmlns:p14="http://schemas.microsoft.com/office/powerpoint/2010/main" val="343787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65867F-3CAC-A01F-3DAE-00E564F7FAAB}"/>
              </a:ext>
            </a:extLst>
          </p:cNvPr>
          <p:cNvPicPr>
            <a:picLocks noGrp="1" noChangeAspect="1"/>
          </p:cNvPicPr>
          <p:nvPr>
            <p:ph idx="1"/>
          </p:nvPr>
        </p:nvPicPr>
        <p:blipFill>
          <a:blip r:embed="rId3"/>
          <a:stretch>
            <a:fillRect/>
          </a:stretch>
        </p:blipFill>
        <p:spPr>
          <a:xfrm>
            <a:off x="585440" y="37578"/>
            <a:ext cx="10786608" cy="6789107"/>
          </a:xfrm>
          <a:prstGeom prst="rect">
            <a:avLst/>
          </a:prstGeom>
        </p:spPr>
      </p:pic>
      <p:sp>
        <p:nvSpPr>
          <p:cNvPr id="2" name="Rounded Rectangle 1">
            <a:extLst>
              <a:ext uri="{FF2B5EF4-FFF2-40B4-BE49-F238E27FC236}">
                <a16:creationId xmlns:a16="http://schemas.microsoft.com/office/drawing/2014/main" id="{4558776C-2266-FD8B-712E-7B6A6EA92943}"/>
              </a:ext>
            </a:extLst>
          </p:cNvPr>
          <p:cNvSpPr/>
          <p:nvPr/>
        </p:nvSpPr>
        <p:spPr>
          <a:xfrm>
            <a:off x="1754159" y="5590174"/>
            <a:ext cx="2615184" cy="585216"/>
          </a:xfrm>
          <a:prstGeom prst="roundRect">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CFD5BC-DEE5-CC6D-BE63-8FA51FF299E3}"/>
              </a:ext>
            </a:extLst>
          </p:cNvPr>
          <p:cNvSpPr txBox="1"/>
          <p:nvPr/>
        </p:nvSpPr>
        <p:spPr>
          <a:xfrm>
            <a:off x="5188688" y="5688419"/>
            <a:ext cx="6294475" cy="369332"/>
          </a:xfrm>
          <a:prstGeom prst="rect">
            <a:avLst/>
          </a:prstGeom>
          <a:noFill/>
        </p:spPr>
        <p:txBody>
          <a:bodyPr wrap="square" rtlCol="0">
            <a:spAutoFit/>
          </a:bodyPr>
          <a:lstStyle/>
          <a:p>
            <a:r>
              <a:rPr lang="en-US" dirty="0"/>
              <a:t>Or, could wait and do nothing; or give oxygen</a:t>
            </a:r>
          </a:p>
        </p:txBody>
      </p:sp>
      <p:sp>
        <p:nvSpPr>
          <p:cNvPr id="5" name="TextBox 4">
            <a:extLst>
              <a:ext uri="{FF2B5EF4-FFF2-40B4-BE49-F238E27FC236}">
                <a16:creationId xmlns:a16="http://schemas.microsoft.com/office/drawing/2014/main" id="{EC84660D-E82A-1805-6133-C53546C803E3}"/>
              </a:ext>
            </a:extLst>
          </p:cNvPr>
          <p:cNvSpPr txBox="1"/>
          <p:nvPr/>
        </p:nvSpPr>
        <p:spPr>
          <a:xfrm>
            <a:off x="1352234" y="3546381"/>
            <a:ext cx="6565179" cy="646331"/>
          </a:xfrm>
          <a:prstGeom prst="rect">
            <a:avLst/>
          </a:prstGeom>
          <a:noFill/>
        </p:spPr>
        <p:txBody>
          <a:bodyPr wrap="square" rtlCol="0">
            <a:spAutoFit/>
          </a:bodyPr>
          <a:lstStyle/>
          <a:p>
            <a:r>
              <a:rPr lang="en-US" dirty="0"/>
              <a:t>Central Apneas (Periodic Breathing)</a:t>
            </a:r>
          </a:p>
          <a:p>
            <a:r>
              <a:rPr lang="en-US" dirty="0"/>
              <a:t>Developed after OSA treatment = TECSA</a:t>
            </a:r>
          </a:p>
        </p:txBody>
      </p:sp>
    </p:spTree>
    <p:extLst>
      <p:ext uri="{BB962C8B-B14F-4D97-AF65-F5344CB8AC3E}">
        <p14:creationId xmlns:p14="http://schemas.microsoft.com/office/powerpoint/2010/main" val="194908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F416-6A5D-2064-5D49-047D7E57534E}"/>
              </a:ext>
            </a:extLst>
          </p:cNvPr>
          <p:cNvSpPr>
            <a:spLocks noGrp="1"/>
          </p:cNvSpPr>
          <p:nvPr>
            <p:ph type="title"/>
          </p:nvPr>
        </p:nvSpPr>
        <p:spPr/>
        <p:txBody>
          <a:bodyPr/>
          <a:lstStyle/>
          <a:p>
            <a:r>
              <a:rPr lang="en-US" dirty="0"/>
              <a:t>Central Apneas</a:t>
            </a:r>
          </a:p>
        </p:txBody>
      </p:sp>
      <p:pic>
        <p:nvPicPr>
          <p:cNvPr id="8" name="Main graphic">
            <a:extLst>
              <a:ext uri="{FF2B5EF4-FFF2-40B4-BE49-F238E27FC236}">
                <a16:creationId xmlns:a16="http://schemas.microsoft.com/office/drawing/2014/main" id="{276DC2A5-0D5A-2684-E4FA-031A29F118BE}"/>
              </a:ext>
            </a:extLst>
          </p:cNvPr>
          <p:cNvPicPr/>
          <p:nvPr/>
        </p:nvPicPr>
        <p:blipFill rotWithShape="1">
          <a:blip r:embed="rId2"/>
          <a:srcRect t="33863"/>
          <a:stretch/>
        </p:blipFill>
        <p:spPr>
          <a:xfrm>
            <a:off x="5639610" y="1400176"/>
            <a:ext cx="5714190" cy="4978400"/>
          </a:xfrm>
          <a:prstGeom prst="rect">
            <a:avLst/>
          </a:prstGeom>
          <a:ln>
            <a:noFill/>
          </a:ln>
        </p:spPr>
      </p:pic>
      <p:cxnSp>
        <p:nvCxnSpPr>
          <p:cNvPr id="11" name="Straight Arrow Connector 10">
            <a:extLst>
              <a:ext uri="{FF2B5EF4-FFF2-40B4-BE49-F238E27FC236}">
                <a16:creationId xmlns:a16="http://schemas.microsoft.com/office/drawing/2014/main" id="{D37F8292-AA7C-2C8C-90A5-A2E99CD21D5F}"/>
              </a:ext>
            </a:extLst>
          </p:cNvPr>
          <p:cNvCxnSpPr/>
          <p:nvPr/>
        </p:nvCxnSpPr>
        <p:spPr>
          <a:xfrm>
            <a:off x="4688282" y="5024176"/>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F12D71-54B4-E5B9-DE10-A57D0F0DC608}"/>
              </a:ext>
            </a:extLst>
          </p:cNvPr>
          <p:cNvCxnSpPr/>
          <p:nvPr/>
        </p:nvCxnSpPr>
        <p:spPr>
          <a:xfrm>
            <a:off x="4688282" y="4109776"/>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896457A-0112-619F-DA14-4D5E81299E7B}"/>
              </a:ext>
            </a:extLst>
          </p:cNvPr>
          <p:cNvCxnSpPr/>
          <p:nvPr/>
        </p:nvCxnSpPr>
        <p:spPr>
          <a:xfrm>
            <a:off x="4688282" y="2595301"/>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E6F4E1-C378-AE8B-9A18-C87833AC33D1}"/>
              </a:ext>
            </a:extLst>
          </p:cNvPr>
          <p:cNvCxnSpPr/>
          <p:nvPr/>
        </p:nvCxnSpPr>
        <p:spPr>
          <a:xfrm>
            <a:off x="4688282" y="6038588"/>
            <a:ext cx="685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A2C4DA-82C9-9066-FCDF-2563E803EC54}"/>
              </a:ext>
            </a:extLst>
          </p:cNvPr>
          <p:cNvSpPr txBox="1"/>
          <p:nvPr/>
        </p:nvSpPr>
        <p:spPr>
          <a:xfrm>
            <a:off x="502626" y="5753909"/>
            <a:ext cx="3920128" cy="923330"/>
          </a:xfrm>
          <a:prstGeom prst="rect">
            <a:avLst/>
          </a:prstGeom>
          <a:noFill/>
        </p:spPr>
        <p:txBody>
          <a:bodyPr wrap="square" rtlCol="0">
            <a:spAutoFit/>
          </a:bodyPr>
          <a:lstStyle/>
          <a:p>
            <a:r>
              <a:rPr lang="en-US" dirty="0"/>
              <a:t>Hunter-Cheyne Stokes Respiration or Elevation depending on period length; high loop gain or low CO2 reserve</a:t>
            </a:r>
          </a:p>
        </p:txBody>
      </p:sp>
      <p:sp>
        <p:nvSpPr>
          <p:cNvPr id="16" name="TextBox 15">
            <a:extLst>
              <a:ext uri="{FF2B5EF4-FFF2-40B4-BE49-F238E27FC236}">
                <a16:creationId xmlns:a16="http://schemas.microsoft.com/office/drawing/2014/main" id="{2AF20D25-C8C0-3CDC-1400-F26251E619D3}"/>
              </a:ext>
            </a:extLst>
          </p:cNvPr>
          <p:cNvSpPr txBox="1"/>
          <p:nvPr/>
        </p:nvSpPr>
        <p:spPr>
          <a:xfrm>
            <a:off x="602639" y="4867051"/>
            <a:ext cx="3820115" cy="646331"/>
          </a:xfrm>
          <a:prstGeom prst="rect">
            <a:avLst/>
          </a:prstGeom>
          <a:noFill/>
        </p:spPr>
        <p:txBody>
          <a:bodyPr wrap="square" rtlCol="0">
            <a:spAutoFit/>
          </a:bodyPr>
          <a:lstStyle/>
          <a:p>
            <a:r>
              <a:rPr lang="en-US" dirty="0"/>
              <a:t>Respiratory Generator Impaired; Stroke, ICP, Herniation</a:t>
            </a:r>
          </a:p>
        </p:txBody>
      </p:sp>
      <p:sp>
        <p:nvSpPr>
          <p:cNvPr id="18" name="TextBox 17">
            <a:extLst>
              <a:ext uri="{FF2B5EF4-FFF2-40B4-BE49-F238E27FC236}">
                <a16:creationId xmlns:a16="http://schemas.microsoft.com/office/drawing/2014/main" id="{B83CA7D7-CE0B-016E-ED5E-46CF73CD3838}"/>
              </a:ext>
            </a:extLst>
          </p:cNvPr>
          <p:cNvSpPr txBox="1"/>
          <p:nvPr/>
        </p:nvSpPr>
        <p:spPr>
          <a:xfrm>
            <a:off x="569296" y="3776430"/>
            <a:ext cx="3820115" cy="646331"/>
          </a:xfrm>
          <a:prstGeom prst="rect">
            <a:avLst/>
          </a:prstGeom>
          <a:noFill/>
        </p:spPr>
        <p:txBody>
          <a:bodyPr wrap="square" rtlCol="0">
            <a:spAutoFit/>
          </a:bodyPr>
          <a:lstStyle/>
          <a:p>
            <a:r>
              <a:rPr lang="en-US" dirty="0"/>
              <a:t>Respiratory Generator Impaired; Opiates</a:t>
            </a:r>
          </a:p>
        </p:txBody>
      </p:sp>
      <p:sp>
        <p:nvSpPr>
          <p:cNvPr id="19" name="TextBox 18">
            <a:extLst>
              <a:ext uri="{FF2B5EF4-FFF2-40B4-BE49-F238E27FC236}">
                <a16:creationId xmlns:a16="http://schemas.microsoft.com/office/drawing/2014/main" id="{A3E899F7-BE5D-24DD-8B37-56F6A47B5CA7}"/>
              </a:ext>
            </a:extLst>
          </p:cNvPr>
          <p:cNvSpPr txBox="1"/>
          <p:nvPr/>
        </p:nvSpPr>
        <p:spPr>
          <a:xfrm>
            <a:off x="635390" y="2253900"/>
            <a:ext cx="3920128" cy="646331"/>
          </a:xfrm>
          <a:prstGeom prst="rect">
            <a:avLst/>
          </a:prstGeom>
          <a:noFill/>
        </p:spPr>
        <p:txBody>
          <a:bodyPr wrap="square" rtlCol="0">
            <a:spAutoFit/>
          </a:bodyPr>
          <a:lstStyle/>
          <a:p>
            <a:r>
              <a:rPr lang="en-US" dirty="0"/>
              <a:t>Many causes ; high loop gain or low CO2 reserve</a:t>
            </a:r>
          </a:p>
        </p:txBody>
      </p:sp>
    </p:spTree>
    <p:extLst>
      <p:ext uri="{BB962C8B-B14F-4D97-AF65-F5344CB8AC3E}">
        <p14:creationId xmlns:p14="http://schemas.microsoft.com/office/powerpoint/2010/main" val="251232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F416-6A5D-2064-5D49-047D7E57534E}"/>
              </a:ext>
            </a:extLst>
          </p:cNvPr>
          <p:cNvSpPr>
            <a:spLocks noGrp="1"/>
          </p:cNvSpPr>
          <p:nvPr>
            <p:ph type="title"/>
          </p:nvPr>
        </p:nvSpPr>
        <p:spPr/>
        <p:txBody>
          <a:bodyPr/>
          <a:lstStyle/>
          <a:p>
            <a:r>
              <a:rPr lang="en-US" dirty="0"/>
              <a:t>Central Apneas</a:t>
            </a:r>
          </a:p>
        </p:txBody>
      </p:sp>
      <p:graphicFrame>
        <p:nvGraphicFramePr>
          <p:cNvPr id="4" name="Content Placeholder 3">
            <a:extLst>
              <a:ext uri="{FF2B5EF4-FFF2-40B4-BE49-F238E27FC236}">
                <a16:creationId xmlns:a16="http://schemas.microsoft.com/office/drawing/2014/main" id="{2ABA37C7-E95A-8CA5-7DE8-0D6410E92DA3}"/>
              </a:ext>
            </a:extLst>
          </p:cNvPr>
          <p:cNvGraphicFramePr>
            <a:graphicFrameLocks noGrp="1"/>
          </p:cNvGraphicFramePr>
          <p:nvPr>
            <p:ph idx="1"/>
            <p:extLst>
              <p:ext uri="{D42A27DB-BD31-4B8C-83A1-F6EECF244321}">
                <p14:modId xmlns:p14="http://schemas.microsoft.com/office/powerpoint/2010/main" val="811984981"/>
              </p:ext>
            </p:extLst>
          </p:nvPr>
        </p:nvGraphicFramePr>
        <p:xfrm>
          <a:off x="838200" y="1825625"/>
          <a:ext cx="10515600" cy="4872887"/>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3366588509"/>
                    </a:ext>
                  </a:extLst>
                </a:gridCol>
                <a:gridCol w="5257800">
                  <a:extLst>
                    <a:ext uri="{9D8B030D-6E8A-4147-A177-3AD203B41FA5}">
                      <a16:colId xmlns:a16="http://schemas.microsoft.com/office/drawing/2014/main" val="67809972"/>
                    </a:ext>
                  </a:extLst>
                </a:gridCol>
              </a:tblGrid>
              <a:tr h="481640">
                <a:tc>
                  <a:txBody>
                    <a:bodyPr/>
                    <a:lstStyle/>
                    <a:p>
                      <a:r>
                        <a:rPr lang="en-US" dirty="0"/>
                        <a:t>High Loop Gain</a:t>
                      </a:r>
                    </a:p>
                  </a:txBody>
                  <a:tcPr/>
                </a:tc>
                <a:tc>
                  <a:txBody>
                    <a:bodyPr/>
                    <a:lstStyle/>
                    <a:p>
                      <a:r>
                        <a:rPr lang="en-US" dirty="0"/>
                        <a:t>Narrow CO2 Reserve</a:t>
                      </a:r>
                    </a:p>
                  </a:txBody>
                  <a:tcPr/>
                </a:tc>
                <a:extLst>
                  <a:ext uri="{0D108BD9-81ED-4DB2-BD59-A6C34878D82A}">
                    <a16:rowId xmlns:a16="http://schemas.microsoft.com/office/drawing/2014/main" val="942859662"/>
                  </a:ext>
                </a:extLst>
              </a:tr>
              <a:tr h="439124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13014630"/>
                  </a:ext>
                </a:extLst>
              </a:tr>
            </a:tbl>
          </a:graphicData>
        </a:graphic>
      </p:graphicFrame>
      <p:pic>
        <p:nvPicPr>
          <p:cNvPr id="7" name="Picture 6">
            <a:extLst>
              <a:ext uri="{FF2B5EF4-FFF2-40B4-BE49-F238E27FC236}">
                <a16:creationId xmlns:a16="http://schemas.microsoft.com/office/drawing/2014/main" id="{E7BC9B0B-6750-2815-50BB-0DB603D0DE0B}"/>
              </a:ext>
            </a:extLst>
          </p:cNvPr>
          <p:cNvPicPr>
            <a:picLocks noChangeAspect="1"/>
          </p:cNvPicPr>
          <p:nvPr/>
        </p:nvPicPr>
        <p:blipFill>
          <a:blip r:embed="rId3"/>
          <a:stretch>
            <a:fillRect/>
          </a:stretch>
        </p:blipFill>
        <p:spPr>
          <a:xfrm>
            <a:off x="1796091" y="2557421"/>
            <a:ext cx="3389625" cy="2520302"/>
          </a:xfrm>
          <a:prstGeom prst="rect">
            <a:avLst/>
          </a:prstGeom>
        </p:spPr>
      </p:pic>
      <p:pic>
        <p:nvPicPr>
          <p:cNvPr id="3" name="Picture 2">
            <a:extLst>
              <a:ext uri="{FF2B5EF4-FFF2-40B4-BE49-F238E27FC236}">
                <a16:creationId xmlns:a16="http://schemas.microsoft.com/office/drawing/2014/main" id="{540586A7-36B2-BB30-B6BD-A6C18183A2B8}"/>
              </a:ext>
            </a:extLst>
          </p:cNvPr>
          <p:cNvPicPr>
            <a:picLocks noChangeAspect="1"/>
          </p:cNvPicPr>
          <p:nvPr/>
        </p:nvPicPr>
        <p:blipFill>
          <a:blip r:embed="rId4"/>
          <a:stretch>
            <a:fillRect/>
          </a:stretch>
        </p:blipFill>
        <p:spPr>
          <a:xfrm>
            <a:off x="938204" y="5077723"/>
            <a:ext cx="5105400" cy="1265055"/>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017D0BE6-7444-396F-A6C8-0359B4988A00}"/>
              </a:ext>
            </a:extLst>
          </p:cNvPr>
          <p:cNvPicPr>
            <a:picLocks noChangeAspect="1"/>
          </p:cNvPicPr>
          <p:nvPr/>
        </p:nvPicPr>
        <p:blipFill>
          <a:blip r:embed="rId5"/>
          <a:stretch>
            <a:fillRect/>
          </a:stretch>
        </p:blipFill>
        <p:spPr>
          <a:xfrm>
            <a:off x="6394289" y="2740929"/>
            <a:ext cx="4796080" cy="3288401"/>
          </a:xfrm>
          <a:prstGeom prst="rect">
            <a:avLst/>
          </a:prstGeom>
        </p:spPr>
      </p:pic>
    </p:spTree>
    <p:extLst>
      <p:ext uri="{BB962C8B-B14F-4D97-AF65-F5344CB8AC3E}">
        <p14:creationId xmlns:p14="http://schemas.microsoft.com/office/powerpoint/2010/main" val="2463455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21609</TotalTime>
  <Words>10614</Words>
  <Application>Microsoft Macintosh PowerPoint</Application>
  <PresentationFormat>Widescreen</PresentationFormat>
  <Paragraphs>589</Paragraphs>
  <Slides>63</Slides>
  <Notes>41</Notes>
  <HiddenSlides>2</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63</vt:i4>
      </vt:variant>
    </vt:vector>
  </HeadingPairs>
  <TitlesOfParts>
    <vt:vector size="78" baseType="lpstr">
      <vt:lpstr>Arial</vt:lpstr>
      <vt:lpstr>Calibri</vt:lpstr>
      <vt:lpstr>Calibri Light</vt:lpstr>
      <vt:lpstr>ElsevierGulliver</vt:lpstr>
      <vt:lpstr>ElsevierSans</vt:lpstr>
      <vt:lpstr>Helvetica</vt:lpstr>
      <vt:lpstr>Helvetica Neue</vt:lpstr>
      <vt:lpstr>HelveticaNeue</vt:lpstr>
      <vt:lpstr>MuseoSans</vt:lpstr>
      <vt:lpstr>Noto Sans</vt:lpstr>
      <vt:lpstr>Open Sans</vt:lpstr>
      <vt:lpstr>Source Sans Pro</vt:lpstr>
      <vt:lpstr>Times</vt:lpstr>
      <vt:lpstr>Times New Roman</vt:lpstr>
      <vt:lpstr>Office Theme</vt:lpstr>
      <vt:lpstr>PowerPoint Presentation</vt:lpstr>
      <vt:lpstr>Control of Ventilation and Sleep Disordered-Breathing for Pulm Fellows</vt:lpstr>
      <vt:lpstr>PowerPoint Presentation</vt:lpstr>
      <vt:lpstr>PowerPoint Presentation</vt:lpstr>
      <vt:lpstr>PowerPoint Presentation</vt:lpstr>
      <vt:lpstr>PowerPoint Presentation</vt:lpstr>
      <vt:lpstr>PowerPoint Presentation</vt:lpstr>
      <vt:lpstr>Central Apneas</vt:lpstr>
      <vt:lpstr>Central Apneas</vt:lpstr>
      <vt:lpstr>Control of Respiration</vt:lpstr>
      <vt:lpstr>Ventilation during sleep</vt:lpstr>
      <vt:lpstr>Synthesis: </vt:lpstr>
      <vt:lpstr>If these issues are so common, why don’t we see apneas all over the place inpatient? </vt:lpstr>
      <vt:lpstr>PowerPoint Presentation</vt:lpstr>
      <vt:lpstr>PowerPoint Presentation</vt:lpstr>
      <vt:lpstr>PowerPoint Presentation</vt:lpstr>
      <vt:lpstr>Same question; but just diagnosed and on hospital discharge: </vt:lpstr>
      <vt:lpstr>Same question; but just diagnosed and on hospital discharge: </vt:lpstr>
      <vt:lpstr>PowerPoint Presentation</vt:lpstr>
      <vt:lpstr>RADs vs HMV</vt:lpstr>
      <vt:lpstr>Qualification for RADs</vt:lpstr>
      <vt:lpstr>PowerPoint Presentation</vt:lpstr>
      <vt:lpstr>PowerPoint Presentation</vt:lpstr>
      <vt:lpstr>PowerPoint Presentation</vt:lpstr>
      <vt:lpstr>PowerPoint Presentation</vt:lpstr>
      <vt:lpstr>PowerPoint Presentation</vt:lpstr>
      <vt:lpstr>The definition of OSA is bad </vt:lpstr>
      <vt:lpstr>PowerPoint Presentation</vt:lpstr>
      <vt:lpstr>The definition of a hypopnea in UT</vt:lpstr>
      <vt:lpstr>PROBLEMS WITH THE AHI</vt:lpstr>
      <vt:lpstr>PowerPoint Presentation</vt:lpstr>
      <vt:lpstr>PowerPoint Presentation</vt:lpstr>
      <vt:lpstr>SEEK</vt:lpstr>
      <vt:lpstr>Oral Appliance Therapy</vt:lpstr>
      <vt:lpstr>PowerPoint Presentation</vt:lpstr>
      <vt:lpstr>Don’t screen for OSA: USPSTF</vt:lpstr>
      <vt:lpstr>Additional References</vt:lpstr>
      <vt:lpstr>Why is it so confusing to know what to do with OSA? </vt:lpstr>
      <vt:lpstr>From JAMA SR</vt:lpstr>
      <vt:lpstr>OSA pathophysiology</vt:lpstr>
      <vt:lpstr>PowerPoint Presentation</vt:lpstr>
      <vt:lpstr>When should you send a noc ox? </vt:lpstr>
      <vt:lpstr>What are the things that diagnosing+treating sleep apnea improves?</vt:lpstr>
      <vt:lpstr>PowerPoint Presentation</vt:lpstr>
      <vt:lpstr>Who needs an inpatient sleep study?</vt:lpstr>
      <vt:lpstr>PowerPoint Presentation</vt:lpstr>
      <vt:lpstr>https://onlinelibrary.wiley.com/doi/full/10.1111/resp.12376 </vt:lpstr>
      <vt:lpstr>Does the PaCO2 ‘set-point’ change? </vt:lpstr>
      <vt:lpstr>PowerPoint Presentation</vt:lpstr>
      <vt:lpstr>OSA and pulmonary hypertension</vt:lpstr>
      <vt:lpstr>Does OSA increase cardiovascular risk? </vt:lpstr>
      <vt:lpstr>Lots of SDB in heart failure</vt:lpstr>
      <vt:lpstr>Adherence </vt:lpstr>
      <vt:lpstr>PowerPoint Presentation</vt:lpstr>
      <vt:lpstr>Reasons not to get a Sleep study (analogous to why not to get a TTE while most congested)</vt:lpstr>
      <vt:lpstr>PowerPoint Presentation</vt:lpstr>
      <vt:lpstr>Chest 2021 Noct o2 rev - DOI: https://doi.org/10.1016/j.chest.2021.02.017 </vt:lpstr>
      <vt:lpstr>PowerPoint Presentation</vt:lpstr>
      <vt:lpstr>PowerPoint Presentation</vt:lpstr>
      <vt:lpstr>Does O2 treat OSA?  Yes and No</vt:lpstr>
      <vt:lpstr>CPAP and OSA </vt:lpstr>
      <vt:lpstr>Is unexplained exertional intolerance a reason to look for OSA?</vt:lpstr>
      <vt:lpstr>VCO2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Apnea for Pulm</dc:title>
  <dc:creator>Brian Locke</dc:creator>
  <cp:lastModifiedBy>Brian Locke</cp:lastModifiedBy>
  <cp:revision>24</cp:revision>
  <dcterms:created xsi:type="dcterms:W3CDTF">2023-10-14T13:44:23Z</dcterms:created>
  <dcterms:modified xsi:type="dcterms:W3CDTF">2023-11-06T01:42:54Z</dcterms:modified>
</cp:coreProperties>
</file>